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8" r:id="rId3"/>
    <p:sldId id="259" r:id="rId4"/>
    <p:sldId id="260" r:id="rId5"/>
    <p:sldId id="261" r:id="rId6"/>
    <p:sldId id="263" r:id="rId7"/>
    <p:sldId id="265" r:id="rId8"/>
    <p:sldId id="266" r:id="rId9"/>
    <p:sldId id="267" r:id="rId10"/>
    <p:sldId id="268" r:id="rId11"/>
    <p:sldId id="269" r:id="rId12"/>
    <p:sldId id="270" r:id="rId13"/>
    <p:sldId id="271" r:id="rId14"/>
    <p:sldId id="273" r:id="rId15"/>
    <p:sldId id="274" r:id="rId16"/>
    <p:sldId id="277" r:id="rId17"/>
    <p:sldId id="278" r:id="rId18"/>
    <p:sldId id="279" r:id="rId19"/>
    <p:sldId id="280" r:id="rId20"/>
    <p:sldId id="281" r:id="rId21"/>
    <p:sldId id="284" r:id="rId22"/>
    <p:sldId id="285" r:id="rId23"/>
    <p:sldId id="286" r:id="rId24"/>
    <p:sldId id="287" r:id="rId25"/>
    <p:sldId id="288" r:id="rId26"/>
    <p:sldId id="289" r:id="rId27"/>
    <p:sldId id="290" r:id="rId28"/>
    <p:sldId id="291" r:id="rId29"/>
    <p:sldId id="294" r:id="rId30"/>
    <p:sldId id="297" r:id="rId31"/>
    <p:sldId id="299" r:id="rId32"/>
    <p:sldId id="300" r:id="rId33"/>
    <p:sldId id="301" r:id="rId34"/>
    <p:sldId id="302" r:id="rId35"/>
    <p:sldId id="303" r:id="rId36"/>
    <p:sldId id="308" r:id="rId37"/>
    <p:sldId id="304" r:id="rId38"/>
    <p:sldId id="305" r:id="rId39"/>
    <p:sldId id="307" r:id="rId40"/>
    <p:sldId id="309" r:id="rId41"/>
    <p:sldId id="313" r:id="rId42"/>
    <p:sldId id="319" r:id="rId43"/>
    <p:sldId id="312" r:id="rId44"/>
    <p:sldId id="310" r:id="rId45"/>
    <p:sldId id="311" r:id="rId46"/>
    <p:sldId id="314" r:id="rId47"/>
    <p:sldId id="315" r:id="rId48"/>
    <p:sldId id="316" r:id="rId49"/>
    <p:sldId id="317" r:id="rId50"/>
    <p:sldId id="318" r:id="rId5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133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C64C6-6565-45C6-ACC1-F128E984165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IN"/>
        </a:p>
      </dgm:t>
    </dgm:pt>
    <dgm:pt modelId="{E32E3F1F-538E-4DE6-9129-F7683ACCA4CA}">
      <dgm:prSet/>
      <dgm:spPr/>
      <dgm:t>
        <a:bodyPr/>
        <a:lstStyle/>
        <a:p>
          <a:pPr rtl="0"/>
          <a:r>
            <a:rPr lang="en-IN" dirty="0" smtClean="0"/>
            <a:t>TESTS OF SIGNIFICANCE</a:t>
          </a:r>
          <a:endParaRPr lang="en-IN" dirty="0"/>
        </a:p>
      </dgm:t>
    </dgm:pt>
    <dgm:pt modelId="{C2A64614-B777-4444-90AC-F7078FD3959B}" type="parTrans" cxnId="{8A726ECC-6E67-450D-BD9F-4B65F88B7B64}">
      <dgm:prSet/>
      <dgm:spPr/>
      <dgm:t>
        <a:bodyPr/>
        <a:lstStyle/>
        <a:p>
          <a:endParaRPr lang="en-IN"/>
        </a:p>
      </dgm:t>
    </dgm:pt>
    <dgm:pt modelId="{FF397034-7239-4EBA-9DE6-D95884925F93}" type="sibTrans" cxnId="{8A726ECC-6E67-450D-BD9F-4B65F88B7B64}">
      <dgm:prSet/>
      <dgm:spPr/>
      <dgm:t>
        <a:bodyPr/>
        <a:lstStyle/>
        <a:p>
          <a:endParaRPr lang="en-IN"/>
        </a:p>
      </dgm:t>
    </dgm:pt>
    <dgm:pt modelId="{1E0D291B-29B0-4C9E-9A8A-951DACDA3BA4}" type="pres">
      <dgm:prSet presAssocID="{3FFC64C6-6565-45C6-ACC1-F128E9841659}" presName="outerComposite" presStyleCnt="0">
        <dgm:presLayoutVars>
          <dgm:chMax val="5"/>
          <dgm:dir/>
          <dgm:resizeHandles val="exact"/>
        </dgm:presLayoutVars>
      </dgm:prSet>
      <dgm:spPr/>
      <dgm:t>
        <a:bodyPr/>
        <a:lstStyle/>
        <a:p>
          <a:endParaRPr lang="en-IN"/>
        </a:p>
      </dgm:t>
    </dgm:pt>
    <dgm:pt modelId="{87139885-8C1C-4432-A7DF-C4222C92C8B8}" type="pres">
      <dgm:prSet presAssocID="{3FFC64C6-6565-45C6-ACC1-F128E9841659}" presName="dummyMaxCanvas" presStyleCnt="0">
        <dgm:presLayoutVars/>
      </dgm:prSet>
      <dgm:spPr/>
    </dgm:pt>
    <dgm:pt modelId="{C336FC1B-351F-439E-8B37-C535D8FD59C9}" type="pres">
      <dgm:prSet presAssocID="{3FFC64C6-6565-45C6-ACC1-F128E9841659}" presName="OneNode_1" presStyleLbl="node1" presStyleIdx="0" presStyleCnt="1" custScaleY="200000">
        <dgm:presLayoutVars>
          <dgm:bulletEnabled val="1"/>
        </dgm:presLayoutVars>
      </dgm:prSet>
      <dgm:spPr/>
      <dgm:t>
        <a:bodyPr/>
        <a:lstStyle/>
        <a:p>
          <a:endParaRPr lang="en-IN"/>
        </a:p>
      </dgm:t>
    </dgm:pt>
  </dgm:ptLst>
  <dgm:cxnLst>
    <dgm:cxn modelId="{3DF1CEBC-FD89-4D64-9F57-B9B9BAC271A3}" type="presOf" srcId="{3FFC64C6-6565-45C6-ACC1-F128E9841659}" destId="{1E0D291B-29B0-4C9E-9A8A-951DACDA3BA4}" srcOrd="0" destOrd="0" presId="urn:microsoft.com/office/officeart/2005/8/layout/vProcess5"/>
    <dgm:cxn modelId="{8A726ECC-6E67-450D-BD9F-4B65F88B7B64}" srcId="{3FFC64C6-6565-45C6-ACC1-F128E9841659}" destId="{E32E3F1F-538E-4DE6-9129-F7683ACCA4CA}" srcOrd="0" destOrd="0" parTransId="{C2A64614-B777-4444-90AC-F7078FD3959B}" sibTransId="{FF397034-7239-4EBA-9DE6-D95884925F93}"/>
    <dgm:cxn modelId="{804E9D6D-B539-418C-BAE1-307BB6A27EC3}" type="presOf" srcId="{E32E3F1F-538E-4DE6-9129-F7683ACCA4CA}" destId="{C336FC1B-351F-439E-8B37-C535D8FD59C9}" srcOrd="0" destOrd="0" presId="urn:microsoft.com/office/officeart/2005/8/layout/vProcess5"/>
    <dgm:cxn modelId="{0AFFF48F-9CDA-4119-BC69-0077BD41ED6A}" type="presParOf" srcId="{1E0D291B-29B0-4C9E-9A8A-951DACDA3BA4}" destId="{87139885-8C1C-4432-A7DF-C4222C92C8B8}" srcOrd="0" destOrd="0" presId="urn:microsoft.com/office/officeart/2005/8/layout/vProcess5"/>
    <dgm:cxn modelId="{CDB78986-1BAC-4637-B28C-91464CCAE908}" type="presParOf" srcId="{1E0D291B-29B0-4C9E-9A8A-951DACDA3BA4}" destId="{C336FC1B-351F-439E-8B37-C535D8FD59C9}" srcOrd="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36FC1B-351F-439E-8B37-C535D8FD59C9}">
      <dsp:nvSpPr>
        <dsp:cNvPr id="0" name=""/>
        <dsp:cNvSpPr/>
      </dsp:nvSpPr>
      <dsp:spPr>
        <a:xfrm>
          <a:off x="0" y="0"/>
          <a:ext cx="8499634" cy="160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rtl="0">
            <a:lnSpc>
              <a:spcPct val="90000"/>
            </a:lnSpc>
            <a:spcBef>
              <a:spcPct val="0"/>
            </a:spcBef>
            <a:spcAft>
              <a:spcPct val="35000"/>
            </a:spcAft>
          </a:pPr>
          <a:r>
            <a:rPr lang="en-IN" sz="6400" kern="1200" dirty="0" smtClean="0"/>
            <a:t>TESTS OF SIGNIFICANCE</a:t>
          </a:r>
          <a:endParaRPr lang="en-IN" sz="6400" kern="1200" dirty="0"/>
        </a:p>
      </dsp:txBody>
      <dsp:txXfrm>
        <a:off x="0" y="0"/>
        <a:ext cx="8499634" cy="16002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5/24/2018</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5/24/2018</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5/24/2018</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lnSpc>
                <a:spcPct val="100000"/>
              </a:lnSpc>
              <a:spcBef>
                <a:spcPts val="35"/>
              </a:spcBef>
            </a:pPr>
            <a:fld id="{81D60167-4931-47E6-BA6A-407CBD079E47}" type="slidenum">
              <a:rPr lang="en-IN" smtClean="0"/>
              <a:pPr marL="25400">
                <a:lnSpc>
                  <a:spcPct val="100000"/>
                </a:lnSpc>
                <a:spcBef>
                  <a:spcPts val="35"/>
                </a:spcBef>
              </a:pPr>
              <a:t>‹#›</a:t>
            </a:fld>
            <a:endParaRPr lang="en-IN"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ANOVA%20QTL%20in%20Excel.xlsx"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667000" y="0"/>
            <a:ext cx="0" cy="6858000"/>
          </a:xfrm>
          <a:custGeom>
            <a:avLst/>
            <a:gdLst/>
            <a:ahLst/>
            <a:cxnLst/>
            <a:rect l="l" t="t" r="r" b="b"/>
            <a:pathLst>
              <a:path h="6858000">
                <a:moveTo>
                  <a:pt x="0" y="6857999"/>
                </a:moveTo>
                <a:lnTo>
                  <a:pt x="0" y="0"/>
                </a:lnTo>
              </a:path>
            </a:pathLst>
          </a:custGeom>
          <a:ln w="12192">
            <a:solidFill>
              <a:srgbClr val="F8F8F8"/>
            </a:solidFill>
          </a:ln>
        </p:spPr>
        <p:txBody>
          <a:bodyPr wrap="square" lIns="0" tIns="0" rIns="0" bIns="0" rtlCol="0"/>
          <a:lstStyle/>
          <a:p>
            <a:endParaRPr/>
          </a:p>
        </p:txBody>
      </p:sp>
      <p:sp>
        <p:nvSpPr>
          <p:cNvPr id="7" name="object 7"/>
          <p:cNvSpPr txBox="1"/>
          <p:nvPr/>
        </p:nvSpPr>
        <p:spPr>
          <a:xfrm>
            <a:off x="8383269" y="6601459"/>
            <a:ext cx="9906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FFFF"/>
                </a:solidFill>
                <a:latin typeface="Trebuchet MS"/>
                <a:cs typeface="Trebuchet MS"/>
              </a:rPr>
              <a:t>1</a:t>
            </a:r>
            <a:endParaRPr sz="1100">
              <a:latin typeface="Trebuchet MS"/>
              <a:cs typeface="Trebuchet MS"/>
            </a:endParaRPr>
          </a:p>
        </p:txBody>
      </p:sp>
      <p:pic>
        <p:nvPicPr>
          <p:cNvPr id="98306" name="Picture 2" descr="Image result for test of significance"/>
          <p:cNvPicPr>
            <a:picLocks noChangeAspect="1" noChangeArrowheads="1"/>
          </p:cNvPicPr>
          <p:nvPr/>
        </p:nvPicPr>
        <p:blipFill>
          <a:blip r:embed="rId2" cstate="print"/>
          <a:srcRect/>
          <a:stretch>
            <a:fillRect/>
          </a:stretch>
        </p:blipFill>
        <p:spPr bwMode="auto">
          <a:xfrm>
            <a:off x="609600" y="2895600"/>
            <a:ext cx="7840794" cy="2514600"/>
          </a:xfrm>
          <a:prstGeom prst="rect">
            <a:avLst/>
          </a:prstGeom>
          <a:noFill/>
        </p:spPr>
      </p:pic>
      <p:graphicFrame>
        <p:nvGraphicFramePr>
          <p:cNvPr id="10" name="Diagram 9"/>
          <p:cNvGraphicFramePr/>
          <p:nvPr/>
        </p:nvGraphicFramePr>
        <p:xfrm>
          <a:off x="349468" y="685800"/>
          <a:ext cx="8499634"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353059" y="1651507"/>
            <a:ext cx="7810500" cy="4591642"/>
          </a:xfrm>
          <a:prstGeom prst="rect">
            <a:avLst/>
          </a:prstGeom>
        </p:spPr>
        <p:txBody>
          <a:bodyPr vert="horz" wrap="square" lIns="0" tIns="13335" rIns="0" bIns="0" rtlCol="0">
            <a:spAutoFit/>
          </a:bodyPr>
          <a:lstStyle/>
          <a:p>
            <a:pPr marL="12700" marR="5080" indent="225425">
              <a:lnSpc>
                <a:spcPct val="100000"/>
              </a:lnSpc>
              <a:spcBef>
                <a:spcPts val="105"/>
              </a:spcBef>
            </a:pPr>
            <a:r>
              <a:rPr sz="2600" spc="-5" dirty="0">
                <a:solidFill>
                  <a:srgbClr val="00B050"/>
                </a:solidFill>
                <a:latin typeface="Trebuchet MS"/>
                <a:cs typeface="Trebuchet MS"/>
              </a:rPr>
              <a:t>Zone </a:t>
            </a:r>
            <a:r>
              <a:rPr sz="2600" dirty="0">
                <a:solidFill>
                  <a:srgbClr val="00B050"/>
                </a:solidFill>
                <a:latin typeface="Trebuchet MS"/>
                <a:cs typeface="Trebuchet MS"/>
              </a:rPr>
              <a:t>of </a:t>
            </a:r>
            <a:r>
              <a:rPr sz="2600" spc="-5" dirty="0" smtClean="0">
                <a:solidFill>
                  <a:srgbClr val="00B050"/>
                </a:solidFill>
                <a:latin typeface="Trebuchet MS"/>
                <a:cs typeface="Trebuchet MS"/>
              </a:rPr>
              <a:t>acceptance</a:t>
            </a:r>
            <a:r>
              <a:rPr lang="en-IN" sz="2600" spc="-5" dirty="0" smtClean="0">
                <a:solidFill>
                  <a:srgbClr val="00B050"/>
                </a:solidFill>
                <a:latin typeface="Trebuchet MS"/>
                <a:cs typeface="Trebuchet MS"/>
              </a:rPr>
              <a:t> </a:t>
            </a:r>
            <a:r>
              <a:rPr sz="2600" spc="-5" dirty="0" smtClean="0">
                <a:solidFill>
                  <a:srgbClr val="00B050"/>
                </a:solidFill>
                <a:latin typeface="Trebuchet MS"/>
                <a:cs typeface="Trebuchet MS"/>
              </a:rPr>
              <a:t>- </a:t>
            </a:r>
            <a:r>
              <a:rPr sz="2600" spc="-5" dirty="0">
                <a:latin typeface="Trebuchet MS"/>
                <a:cs typeface="Trebuchet MS"/>
              </a:rPr>
              <a:t>If the </a:t>
            </a:r>
            <a:r>
              <a:rPr sz="2600" dirty="0">
                <a:latin typeface="Trebuchet MS"/>
                <a:cs typeface="Trebuchet MS"/>
              </a:rPr>
              <a:t>results of a sample falls  </a:t>
            </a:r>
            <a:r>
              <a:rPr sz="2600" spc="-5" dirty="0">
                <a:latin typeface="Trebuchet MS"/>
                <a:cs typeface="Trebuchet MS"/>
              </a:rPr>
              <a:t>in the plain area i.e. within the </a:t>
            </a:r>
            <a:r>
              <a:rPr sz="2600" dirty="0" smtClean="0">
                <a:latin typeface="Trebuchet MS"/>
                <a:cs typeface="Trebuchet MS"/>
              </a:rPr>
              <a:t>mean</a:t>
            </a:r>
            <a:r>
              <a:rPr lang="en-IN" sz="2600" dirty="0" smtClean="0">
                <a:latin typeface="Trebuchet MS"/>
                <a:cs typeface="Trebuchet MS"/>
              </a:rPr>
              <a:t> </a:t>
            </a:r>
            <a:r>
              <a:rPr sz="2000" dirty="0" smtClean="0">
                <a:latin typeface="Trebuchet MS"/>
                <a:cs typeface="Trebuchet MS"/>
              </a:rPr>
              <a:t>+/-</a:t>
            </a:r>
            <a:r>
              <a:rPr sz="2600" dirty="0">
                <a:latin typeface="Trebuchet MS"/>
                <a:cs typeface="Trebuchet MS"/>
              </a:rPr>
              <a:t>1.96  standard </a:t>
            </a:r>
            <a:r>
              <a:rPr sz="2600" spc="-5" dirty="0">
                <a:latin typeface="Trebuchet MS"/>
                <a:cs typeface="Trebuchet MS"/>
              </a:rPr>
              <a:t>error the Null Hypothesis is accepted- the  area is called </a:t>
            </a:r>
            <a:r>
              <a:rPr sz="2600" dirty="0">
                <a:latin typeface="Trebuchet MS"/>
                <a:cs typeface="Trebuchet MS"/>
              </a:rPr>
              <a:t>zone of</a:t>
            </a:r>
            <a:r>
              <a:rPr sz="2600" spc="-30" dirty="0">
                <a:latin typeface="Trebuchet MS"/>
                <a:cs typeface="Trebuchet MS"/>
              </a:rPr>
              <a:t> </a:t>
            </a:r>
            <a:r>
              <a:rPr sz="2600" spc="-5" dirty="0">
                <a:latin typeface="Trebuchet MS"/>
                <a:cs typeface="Trebuchet MS"/>
              </a:rPr>
              <a:t>acceptance.</a:t>
            </a:r>
            <a:endParaRPr sz="2600" dirty="0">
              <a:latin typeface="Trebuchet MS"/>
              <a:cs typeface="Trebuchet MS"/>
            </a:endParaRPr>
          </a:p>
          <a:p>
            <a:pPr>
              <a:lnSpc>
                <a:spcPct val="100000"/>
              </a:lnSpc>
              <a:spcBef>
                <a:spcPts val="10"/>
              </a:spcBef>
            </a:pPr>
            <a:endParaRPr sz="3750" dirty="0">
              <a:latin typeface="Times New Roman"/>
              <a:cs typeface="Times New Roman"/>
            </a:endParaRPr>
          </a:p>
          <a:p>
            <a:pPr marL="12700" marR="45720" indent="225425">
              <a:lnSpc>
                <a:spcPct val="100000"/>
              </a:lnSpc>
            </a:pPr>
            <a:r>
              <a:rPr sz="2600" spc="-5" dirty="0">
                <a:solidFill>
                  <a:srgbClr val="FF0000"/>
                </a:solidFill>
                <a:latin typeface="Trebuchet MS"/>
                <a:cs typeface="Trebuchet MS"/>
              </a:rPr>
              <a:t>Zone </a:t>
            </a:r>
            <a:r>
              <a:rPr sz="2600" dirty="0">
                <a:solidFill>
                  <a:srgbClr val="FF0000"/>
                </a:solidFill>
                <a:latin typeface="Trebuchet MS"/>
                <a:cs typeface="Trebuchet MS"/>
              </a:rPr>
              <a:t>of </a:t>
            </a:r>
            <a:r>
              <a:rPr sz="2600" dirty="0" smtClean="0">
                <a:solidFill>
                  <a:srgbClr val="FF0000"/>
                </a:solidFill>
                <a:latin typeface="Trebuchet MS"/>
                <a:cs typeface="Trebuchet MS"/>
              </a:rPr>
              <a:t>rejection</a:t>
            </a:r>
            <a:r>
              <a:rPr lang="en-IN" sz="2600" dirty="0" smtClean="0">
                <a:solidFill>
                  <a:srgbClr val="FF0000"/>
                </a:solidFill>
                <a:latin typeface="Trebuchet MS"/>
                <a:cs typeface="Trebuchet MS"/>
              </a:rPr>
              <a:t> </a:t>
            </a:r>
            <a:r>
              <a:rPr sz="2600" dirty="0" smtClean="0">
                <a:latin typeface="Trebuchet MS"/>
                <a:cs typeface="Trebuchet MS"/>
              </a:rPr>
              <a:t>-</a:t>
            </a:r>
            <a:r>
              <a:rPr lang="en-IN" sz="2600" dirty="0" smtClean="0">
                <a:latin typeface="Trebuchet MS"/>
                <a:cs typeface="Trebuchet MS"/>
              </a:rPr>
              <a:t> </a:t>
            </a:r>
            <a:r>
              <a:rPr sz="2600" dirty="0" smtClean="0">
                <a:latin typeface="Trebuchet MS"/>
                <a:cs typeface="Trebuchet MS"/>
              </a:rPr>
              <a:t>If </a:t>
            </a:r>
            <a:r>
              <a:rPr sz="2600" spc="-5" dirty="0">
                <a:latin typeface="Trebuchet MS"/>
                <a:cs typeface="Trebuchet MS"/>
              </a:rPr>
              <a:t>the </a:t>
            </a:r>
            <a:r>
              <a:rPr sz="2600" dirty="0">
                <a:latin typeface="Trebuchet MS"/>
                <a:cs typeface="Trebuchet MS"/>
              </a:rPr>
              <a:t>result of a sample falls  outside </a:t>
            </a:r>
            <a:r>
              <a:rPr sz="2600" spc="-5" dirty="0">
                <a:latin typeface="Trebuchet MS"/>
                <a:cs typeface="Trebuchet MS"/>
              </a:rPr>
              <a:t>the plain area, i.e. beyond mean </a:t>
            </a:r>
            <a:r>
              <a:rPr sz="2000" dirty="0">
                <a:latin typeface="Trebuchet MS"/>
                <a:cs typeface="Trebuchet MS"/>
              </a:rPr>
              <a:t>+/-</a:t>
            </a:r>
            <a:r>
              <a:rPr sz="2600" dirty="0">
                <a:latin typeface="Trebuchet MS"/>
                <a:cs typeface="Trebuchet MS"/>
              </a:rPr>
              <a:t>1.96  standard </a:t>
            </a:r>
            <a:r>
              <a:rPr sz="2600" spc="-70" dirty="0">
                <a:latin typeface="Trebuchet MS"/>
                <a:cs typeface="Trebuchet MS"/>
              </a:rPr>
              <a:t>error, </a:t>
            </a:r>
            <a:r>
              <a:rPr sz="2600" spc="-5" dirty="0">
                <a:latin typeface="Trebuchet MS"/>
                <a:cs typeface="Trebuchet MS"/>
              </a:rPr>
              <a:t>it is significantly different from  population </a:t>
            </a:r>
            <a:r>
              <a:rPr sz="2600" dirty="0">
                <a:latin typeface="Trebuchet MS"/>
                <a:cs typeface="Trebuchet MS"/>
              </a:rPr>
              <a:t>value. So </a:t>
            </a:r>
            <a:r>
              <a:rPr sz="2600" spc="-5" dirty="0">
                <a:latin typeface="Trebuchet MS"/>
                <a:cs typeface="Trebuchet MS"/>
              </a:rPr>
              <a:t>Null Hypothesis is </a:t>
            </a:r>
            <a:r>
              <a:rPr sz="2600" dirty="0">
                <a:latin typeface="Trebuchet MS"/>
                <a:cs typeface="Trebuchet MS"/>
              </a:rPr>
              <a:t>rejected and  </a:t>
            </a:r>
            <a:r>
              <a:rPr sz="2600" spc="-5" dirty="0">
                <a:latin typeface="Trebuchet MS"/>
                <a:cs typeface="Trebuchet MS"/>
              </a:rPr>
              <a:t>alternative </a:t>
            </a:r>
            <a:r>
              <a:rPr sz="2600" dirty="0">
                <a:latin typeface="Trebuchet MS"/>
                <a:cs typeface="Trebuchet MS"/>
              </a:rPr>
              <a:t>hypothesis </a:t>
            </a:r>
            <a:r>
              <a:rPr sz="2600" spc="-5" dirty="0">
                <a:latin typeface="Trebuchet MS"/>
                <a:cs typeface="Trebuchet MS"/>
              </a:rPr>
              <a:t>is accepted. </a:t>
            </a:r>
            <a:r>
              <a:rPr sz="2600" dirty="0">
                <a:latin typeface="Trebuchet MS"/>
                <a:cs typeface="Trebuchet MS"/>
              </a:rPr>
              <a:t>This </a:t>
            </a:r>
            <a:r>
              <a:rPr sz="2600" spc="-5" dirty="0">
                <a:latin typeface="Trebuchet MS"/>
                <a:cs typeface="Trebuchet MS"/>
              </a:rPr>
              <a:t>area is  called </a:t>
            </a:r>
            <a:r>
              <a:rPr sz="2600" dirty="0">
                <a:latin typeface="Trebuchet MS"/>
                <a:cs typeface="Trebuchet MS"/>
              </a:rPr>
              <a:t>zone of</a:t>
            </a:r>
            <a:r>
              <a:rPr sz="2600" spc="-25" dirty="0">
                <a:latin typeface="Trebuchet MS"/>
                <a:cs typeface="Trebuchet MS"/>
              </a:rPr>
              <a:t> </a:t>
            </a:r>
            <a:r>
              <a:rPr sz="2600" spc="-5" dirty="0">
                <a:latin typeface="Trebuchet MS"/>
                <a:cs typeface="Trebuchet MS"/>
              </a:rPr>
              <a:t>rejection.</a:t>
            </a:r>
            <a:endParaRPr sz="2600" dirty="0">
              <a:latin typeface="Trebuchet MS"/>
              <a:cs typeface="Trebuchet MS"/>
            </a:endParaRPr>
          </a:p>
        </p:txBody>
      </p:sp>
      <p:sp>
        <p:nvSpPr>
          <p:cNvPr id="16" name="object 16"/>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10</a:t>
            </a:fld>
            <a:endParaRPr dirty="0"/>
          </a:p>
        </p:txBody>
      </p:sp>
      <p:sp>
        <p:nvSpPr>
          <p:cNvPr id="18" name="TextBox 17"/>
          <p:cNvSpPr txBox="1"/>
          <p:nvPr/>
        </p:nvSpPr>
        <p:spPr>
          <a:xfrm>
            <a:off x="685800" y="304800"/>
            <a:ext cx="7696200" cy="738664"/>
          </a:xfrm>
          <a:prstGeom prst="rect">
            <a:avLst/>
          </a:prstGeom>
          <a:noFill/>
        </p:spPr>
        <p:txBody>
          <a:bodyPr wrap="square" rtlCol="0">
            <a:spAutoFit/>
          </a:bodyPr>
          <a:lstStyle/>
          <a:p>
            <a:pPr algn="ctr"/>
            <a:r>
              <a:rPr lang="en-IN" sz="4200" dirty="0" smtClean="0">
                <a:solidFill>
                  <a:srgbClr val="0070C0"/>
                </a:solidFill>
              </a:rPr>
              <a:t>Zones of acceptance and rejection</a:t>
            </a:r>
            <a:endParaRPr lang="en-IN" sz="4200"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7119" y="2226535"/>
            <a:ext cx="6532768" cy="328122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86400" y="3634740"/>
            <a:ext cx="0" cy="1371600"/>
          </a:xfrm>
          <a:custGeom>
            <a:avLst/>
            <a:gdLst/>
            <a:ahLst/>
            <a:cxnLst/>
            <a:rect l="l" t="t" r="r" b="b"/>
            <a:pathLst>
              <a:path h="1371600">
                <a:moveTo>
                  <a:pt x="0" y="0"/>
                </a:moveTo>
                <a:lnTo>
                  <a:pt x="0" y="1371600"/>
                </a:lnTo>
              </a:path>
            </a:pathLst>
          </a:custGeom>
          <a:ln w="76200">
            <a:solidFill>
              <a:srgbClr val="FFFFFF"/>
            </a:solidFill>
          </a:ln>
        </p:spPr>
        <p:txBody>
          <a:bodyPr wrap="square" lIns="0" tIns="0" rIns="0" bIns="0" rtlCol="0"/>
          <a:lstStyle/>
          <a:p>
            <a:endParaRPr/>
          </a:p>
        </p:txBody>
      </p:sp>
      <p:sp>
        <p:nvSpPr>
          <p:cNvPr id="4" name="object 4"/>
          <p:cNvSpPr/>
          <p:nvPr/>
        </p:nvSpPr>
        <p:spPr>
          <a:xfrm>
            <a:off x="6325361" y="3844290"/>
            <a:ext cx="0" cy="1905000"/>
          </a:xfrm>
          <a:custGeom>
            <a:avLst/>
            <a:gdLst/>
            <a:ahLst/>
            <a:cxnLst/>
            <a:rect l="l" t="t" r="r" b="b"/>
            <a:pathLst>
              <a:path h="1905000">
                <a:moveTo>
                  <a:pt x="0" y="0"/>
                </a:moveTo>
                <a:lnTo>
                  <a:pt x="0" y="1905000"/>
                </a:lnTo>
              </a:path>
            </a:pathLst>
          </a:custGeom>
          <a:ln w="38100">
            <a:solidFill>
              <a:srgbClr val="FF0000"/>
            </a:solidFill>
          </a:ln>
        </p:spPr>
        <p:txBody>
          <a:bodyPr wrap="square" lIns="0" tIns="0" rIns="0" bIns="0" rtlCol="0"/>
          <a:lstStyle/>
          <a:p>
            <a:endParaRPr/>
          </a:p>
        </p:txBody>
      </p:sp>
      <p:sp>
        <p:nvSpPr>
          <p:cNvPr id="5" name="object 5"/>
          <p:cNvSpPr/>
          <p:nvPr/>
        </p:nvSpPr>
        <p:spPr>
          <a:xfrm>
            <a:off x="2515361" y="3810761"/>
            <a:ext cx="0" cy="1905000"/>
          </a:xfrm>
          <a:custGeom>
            <a:avLst/>
            <a:gdLst/>
            <a:ahLst/>
            <a:cxnLst/>
            <a:rect l="l" t="t" r="r" b="b"/>
            <a:pathLst>
              <a:path h="1905000">
                <a:moveTo>
                  <a:pt x="0" y="0"/>
                </a:moveTo>
                <a:lnTo>
                  <a:pt x="0" y="1905000"/>
                </a:lnTo>
              </a:path>
            </a:pathLst>
          </a:custGeom>
          <a:ln w="38100">
            <a:solidFill>
              <a:srgbClr val="FF0000"/>
            </a:solidFill>
          </a:ln>
        </p:spPr>
        <p:txBody>
          <a:bodyPr wrap="square" lIns="0" tIns="0" rIns="0" bIns="0" rtlCol="0"/>
          <a:lstStyle/>
          <a:p>
            <a:endParaRPr/>
          </a:p>
        </p:txBody>
      </p:sp>
      <p:sp>
        <p:nvSpPr>
          <p:cNvPr id="6" name="object 6"/>
          <p:cNvSpPr/>
          <p:nvPr/>
        </p:nvSpPr>
        <p:spPr>
          <a:xfrm>
            <a:off x="2438400" y="2286000"/>
            <a:ext cx="3886200" cy="533400"/>
          </a:xfrm>
          <a:custGeom>
            <a:avLst/>
            <a:gdLst/>
            <a:ahLst/>
            <a:cxnLst/>
            <a:rect l="l" t="t" r="r" b="b"/>
            <a:pathLst>
              <a:path w="3886200" h="533400">
                <a:moveTo>
                  <a:pt x="777239" y="0"/>
                </a:moveTo>
                <a:lnTo>
                  <a:pt x="0" y="266700"/>
                </a:lnTo>
                <a:lnTo>
                  <a:pt x="777239" y="533400"/>
                </a:lnTo>
                <a:lnTo>
                  <a:pt x="777239" y="400050"/>
                </a:lnTo>
                <a:lnTo>
                  <a:pt x="3497579" y="400050"/>
                </a:lnTo>
                <a:lnTo>
                  <a:pt x="3886200" y="266700"/>
                </a:lnTo>
                <a:lnTo>
                  <a:pt x="3497579" y="133350"/>
                </a:lnTo>
                <a:lnTo>
                  <a:pt x="777239" y="133350"/>
                </a:lnTo>
                <a:lnTo>
                  <a:pt x="777239" y="0"/>
                </a:lnTo>
                <a:close/>
              </a:path>
              <a:path w="3886200" h="533400">
                <a:moveTo>
                  <a:pt x="3497579" y="400050"/>
                </a:moveTo>
                <a:lnTo>
                  <a:pt x="3108960" y="400050"/>
                </a:lnTo>
                <a:lnTo>
                  <a:pt x="3108960" y="533400"/>
                </a:lnTo>
                <a:lnTo>
                  <a:pt x="3497579" y="400050"/>
                </a:lnTo>
                <a:close/>
              </a:path>
              <a:path w="3886200" h="533400">
                <a:moveTo>
                  <a:pt x="3108960" y="0"/>
                </a:moveTo>
                <a:lnTo>
                  <a:pt x="3108960" y="133350"/>
                </a:lnTo>
                <a:lnTo>
                  <a:pt x="3497579" y="133350"/>
                </a:lnTo>
                <a:lnTo>
                  <a:pt x="3108960" y="0"/>
                </a:lnTo>
                <a:close/>
              </a:path>
            </a:pathLst>
          </a:custGeom>
          <a:solidFill>
            <a:srgbClr val="40B840"/>
          </a:solidFill>
        </p:spPr>
        <p:txBody>
          <a:bodyPr wrap="square" lIns="0" tIns="0" rIns="0" bIns="0" rtlCol="0"/>
          <a:lstStyle/>
          <a:p>
            <a:endParaRPr/>
          </a:p>
        </p:txBody>
      </p:sp>
      <p:sp>
        <p:nvSpPr>
          <p:cNvPr id="7" name="object 7"/>
          <p:cNvSpPr/>
          <p:nvPr/>
        </p:nvSpPr>
        <p:spPr>
          <a:xfrm>
            <a:off x="2438400" y="2286000"/>
            <a:ext cx="3886200" cy="533400"/>
          </a:xfrm>
          <a:custGeom>
            <a:avLst/>
            <a:gdLst/>
            <a:ahLst/>
            <a:cxnLst/>
            <a:rect l="l" t="t" r="r" b="b"/>
            <a:pathLst>
              <a:path w="3886200" h="533400">
                <a:moveTo>
                  <a:pt x="0" y="266700"/>
                </a:moveTo>
                <a:lnTo>
                  <a:pt x="777239" y="0"/>
                </a:lnTo>
                <a:lnTo>
                  <a:pt x="777239" y="133350"/>
                </a:lnTo>
                <a:lnTo>
                  <a:pt x="3108960" y="133350"/>
                </a:lnTo>
                <a:lnTo>
                  <a:pt x="3108960" y="0"/>
                </a:lnTo>
                <a:lnTo>
                  <a:pt x="3886200" y="266700"/>
                </a:lnTo>
                <a:lnTo>
                  <a:pt x="3108960" y="533400"/>
                </a:lnTo>
                <a:lnTo>
                  <a:pt x="3108960" y="400050"/>
                </a:lnTo>
                <a:lnTo>
                  <a:pt x="777239" y="400050"/>
                </a:lnTo>
                <a:lnTo>
                  <a:pt x="777239" y="533400"/>
                </a:lnTo>
                <a:lnTo>
                  <a:pt x="0" y="266700"/>
                </a:lnTo>
                <a:close/>
              </a:path>
            </a:pathLst>
          </a:custGeom>
          <a:ln w="9144">
            <a:solidFill>
              <a:srgbClr val="40B840"/>
            </a:solidFill>
          </a:ln>
        </p:spPr>
        <p:txBody>
          <a:bodyPr wrap="square" lIns="0" tIns="0" rIns="0" bIns="0" rtlCol="0"/>
          <a:lstStyle/>
          <a:p>
            <a:endParaRPr/>
          </a:p>
        </p:txBody>
      </p:sp>
      <p:sp>
        <p:nvSpPr>
          <p:cNvPr id="8" name="object 8"/>
          <p:cNvSpPr txBox="1"/>
          <p:nvPr/>
        </p:nvSpPr>
        <p:spPr>
          <a:xfrm>
            <a:off x="3432175" y="1619453"/>
            <a:ext cx="2121535" cy="574675"/>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40B840"/>
                </a:solidFill>
                <a:latin typeface="Trebuchet MS"/>
                <a:cs typeface="Trebuchet MS"/>
              </a:rPr>
              <a:t>Accept</a:t>
            </a:r>
            <a:r>
              <a:rPr sz="3600" b="1" spc="-100" dirty="0">
                <a:solidFill>
                  <a:srgbClr val="40B840"/>
                </a:solidFill>
                <a:latin typeface="Trebuchet MS"/>
                <a:cs typeface="Trebuchet MS"/>
              </a:rPr>
              <a:t> </a:t>
            </a:r>
            <a:r>
              <a:rPr sz="3600" b="1" spc="5" dirty="0">
                <a:solidFill>
                  <a:srgbClr val="40B840"/>
                </a:solidFill>
                <a:latin typeface="Trebuchet MS"/>
                <a:cs typeface="Trebuchet MS"/>
              </a:rPr>
              <a:t>H</a:t>
            </a:r>
            <a:r>
              <a:rPr sz="3600" b="1" spc="7" baseline="-20833" dirty="0">
                <a:solidFill>
                  <a:srgbClr val="40B840"/>
                </a:solidFill>
                <a:latin typeface="Trebuchet MS"/>
                <a:cs typeface="Trebuchet MS"/>
              </a:rPr>
              <a:t>0</a:t>
            </a:r>
            <a:endParaRPr sz="3600" baseline="-20833">
              <a:latin typeface="Trebuchet MS"/>
              <a:cs typeface="Trebuchet MS"/>
            </a:endParaRPr>
          </a:p>
        </p:txBody>
      </p:sp>
      <p:sp>
        <p:nvSpPr>
          <p:cNvPr id="9" name="object 9"/>
          <p:cNvSpPr/>
          <p:nvPr/>
        </p:nvSpPr>
        <p:spPr>
          <a:xfrm>
            <a:off x="1144524" y="3657600"/>
            <a:ext cx="1371600" cy="381000"/>
          </a:xfrm>
          <a:custGeom>
            <a:avLst/>
            <a:gdLst/>
            <a:ahLst/>
            <a:cxnLst/>
            <a:rect l="l" t="t" r="r" b="b"/>
            <a:pathLst>
              <a:path w="1371600" h="381000">
                <a:moveTo>
                  <a:pt x="342900" y="0"/>
                </a:moveTo>
                <a:lnTo>
                  <a:pt x="0" y="190500"/>
                </a:lnTo>
                <a:lnTo>
                  <a:pt x="342900" y="381000"/>
                </a:lnTo>
                <a:lnTo>
                  <a:pt x="342900" y="285750"/>
                </a:lnTo>
                <a:lnTo>
                  <a:pt x="1371600" y="285750"/>
                </a:lnTo>
                <a:lnTo>
                  <a:pt x="1371600" y="95250"/>
                </a:lnTo>
                <a:lnTo>
                  <a:pt x="342900" y="95250"/>
                </a:lnTo>
                <a:lnTo>
                  <a:pt x="342900" y="0"/>
                </a:lnTo>
                <a:close/>
              </a:path>
            </a:pathLst>
          </a:custGeom>
          <a:solidFill>
            <a:srgbClr val="FF0000"/>
          </a:solidFill>
        </p:spPr>
        <p:txBody>
          <a:bodyPr wrap="square" lIns="0" tIns="0" rIns="0" bIns="0" rtlCol="0"/>
          <a:lstStyle/>
          <a:p>
            <a:endParaRPr/>
          </a:p>
        </p:txBody>
      </p:sp>
      <p:sp>
        <p:nvSpPr>
          <p:cNvPr id="10" name="object 10"/>
          <p:cNvSpPr/>
          <p:nvPr/>
        </p:nvSpPr>
        <p:spPr>
          <a:xfrm>
            <a:off x="1144524" y="3657600"/>
            <a:ext cx="1371600" cy="381000"/>
          </a:xfrm>
          <a:custGeom>
            <a:avLst/>
            <a:gdLst/>
            <a:ahLst/>
            <a:cxnLst/>
            <a:rect l="l" t="t" r="r" b="b"/>
            <a:pathLst>
              <a:path w="1371600" h="381000">
                <a:moveTo>
                  <a:pt x="0" y="190500"/>
                </a:moveTo>
                <a:lnTo>
                  <a:pt x="342900" y="0"/>
                </a:lnTo>
                <a:lnTo>
                  <a:pt x="342900" y="95250"/>
                </a:lnTo>
                <a:lnTo>
                  <a:pt x="1371600" y="95250"/>
                </a:lnTo>
                <a:lnTo>
                  <a:pt x="1371600" y="285750"/>
                </a:lnTo>
                <a:lnTo>
                  <a:pt x="342900" y="285750"/>
                </a:lnTo>
                <a:lnTo>
                  <a:pt x="342900" y="381000"/>
                </a:lnTo>
                <a:lnTo>
                  <a:pt x="0" y="190500"/>
                </a:lnTo>
                <a:close/>
              </a:path>
            </a:pathLst>
          </a:custGeom>
          <a:ln w="9144">
            <a:solidFill>
              <a:srgbClr val="FF0000"/>
            </a:solidFill>
          </a:ln>
        </p:spPr>
        <p:txBody>
          <a:bodyPr wrap="square" lIns="0" tIns="0" rIns="0" bIns="0" rtlCol="0"/>
          <a:lstStyle/>
          <a:p>
            <a:endParaRPr/>
          </a:p>
        </p:txBody>
      </p:sp>
      <p:sp>
        <p:nvSpPr>
          <p:cNvPr id="11" name="object 11"/>
          <p:cNvSpPr/>
          <p:nvPr/>
        </p:nvSpPr>
        <p:spPr>
          <a:xfrm>
            <a:off x="6322314" y="3724909"/>
            <a:ext cx="1374140" cy="381000"/>
          </a:xfrm>
          <a:custGeom>
            <a:avLst/>
            <a:gdLst/>
            <a:ahLst/>
            <a:cxnLst/>
            <a:rect l="l" t="t" r="r" b="b"/>
            <a:pathLst>
              <a:path w="1374140" h="381000">
                <a:moveTo>
                  <a:pt x="1197078" y="285750"/>
                </a:moveTo>
                <a:lnTo>
                  <a:pt x="1033399" y="285750"/>
                </a:lnTo>
                <a:lnTo>
                  <a:pt x="1035812" y="380872"/>
                </a:lnTo>
                <a:lnTo>
                  <a:pt x="1197078" y="285750"/>
                </a:lnTo>
                <a:close/>
              </a:path>
              <a:path w="1374140" h="381000">
                <a:moveTo>
                  <a:pt x="1025906" y="0"/>
                </a:moveTo>
                <a:lnTo>
                  <a:pt x="1028445" y="95250"/>
                </a:lnTo>
                <a:lnTo>
                  <a:pt x="0" y="121919"/>
                </a:lnTo>
                <a:lnTo>
                  <a:pt x="4952" y="312419"/>
                </a:lnTo>
                <a:lnTo>
                  <a:pt x="1033399" y="285750"/>
                </a:lnTo>
                <a:lnTo>
                  <a:pt x="1197078" y="285750"/>
                </a:lnTo>
                <a:lnTo>
                  <a:pt x="1373632" y="181609"/>
                </a:lnTo>
                <a:lnTo>
                  <a:pt x="1025906" y="0"/>
                </a:lnTo>
                <a:close/>
              </a:path>
            </a:pathLst>
          </a:custGeom>
          <a:solidFill>
            <a:srgbClr val="FF0000"/>
          </a:solidFill>
        </p:spPr>
        <p:txBody>
          <a:bodyPr wrap="square" lIns="0" tIns="0" rIns="0" bIns="0" rtlCol="0"/>
          <a:lstStyle/>
          <a:p>
            <a:endParaRPr/>
          </a:p>
        </p:txBody>
      </p:sp>
      <p:sp>
        <p:nvSpPr>
          <p:cNvPr id="12" name="object 12"/>
          <p:cNvSpPr/>
          <p:nvPr/>
        </p:nvSpPr>
        <p:spPr>
          <a:xfrm>
            <a:off x="6322314" y="3724909"/>
            <a:ext cx="1374140" cy="381000"/>
          </a:xfrm>
          <a:custGeom>
            <a:avLst/>
            <a:gdLst/>
            <a:ahLst/>
            <a:cxnLst/>
            <a:rect l="l" t="t" r="r" b="b"/>
            <a:pathLst>
              <a:path w="1374140" h="381000">
                <a:moveTo>
                  <a:pt x="1373632" y="181609"/>
                </a:moveTo>
                <a:lnTo>
                  <a:pt x="1035812" y="380872"/>
                </a:lnTo>
                <a:lnTo>
                  <a:pt x="1033399" y="285750"/>
                </a:lnTo>
                <a:lnTo>
                  <a:pt x="4952" y="312419"/>
                </a:lnTo>
                <a:lnTo>
                  <a:pt x="0" y="121919"/>
                </a:lnTo>
                <a:lnTo>
                  <a:pt x="1028445" y="95250"/>
                </a:lnTo>
                <a:lnTo>
                  <a:pt x="1025906" y="0"/>
                </a:lnTo>
                <a:lnTo>
                  <a:pt x="1373632" y="181609"/>
                </a:lnTo>
                <a:close/>
              </a:path>
            </a:pathLst>
          </a:custGeom>
          <a:ln w="9525">
            <a:solidFill>
              <a:srgbClr val="FF0000"/>
            </a:solidFill>
          </a:ln>
        </p:spPr>
        <p:txBody>
          <a:bodyPr wrap="square" lIns="0" tIns="0" rIns="0" bIns="0" rtlCol="0"/>
          <a:lstStyle/>
          <a:p>
            <a:endParaRPr/>
          </a:p>
        </p:txBody>
      </p:sp>
      <p:sp>
        <p:nvSpPr>
          <p:cNvPr id="13" name="object 13"/>
          <p:cNvSpPr txBox="1"/>
          <p:nvPr/>
        </p:nvSpPr>
        <p:spPr>
          <a:xfrm>
            <a:off x="841044" y="2916758"/>
            <a:ext cx="1763395" cy="514350"/>
          </a:xfrm>
          <a:prstGeom prst="rect">
            <a:avLst/>
          </a:prstGeom>
        </p:spPr>
        <p:txBody>
          <a:bodyPr vert="horz" wrap="square" lIns="0" tIns="13335" rIns="0" bIns="0" rtlCol="0">
            <a:spAutoFit/>
          </a:bodyPr>
          <a:lstStyle/>
          <a:p>
            <a:pPr marL="12700">
              <a:lnSpc>
                <a:spcPct val="100000"/>
              </a:lnSpc>
              <a:spcBef>
                <a:spcPts val="105"/>
              </a:spcBef>
            </a:pPr>
            <a:r>
              <a:rPr sz="3200" spc="-25" dirty="0">
                <a:solidFill>
                  <a:srgbClr val="FF0000"/>
                </a:solidFill>
                <a:latin typeface="Trebuchet MS"/>
                <a:cs typeface="Trebuchet MS"/>
              </a:rPr>
              <a:t>Reject</a:t>
            </a:r>
            <a:r>
              <a:rPr sz="3200" spc="-60" dirty="0">
                <a:solidFill>
                  <a:srgbClr val="FF0000"/>
                </a:solidFill>
                <a:latin typeface="Trebuchet MS"/>
                <a:cs typeface="Trebuchet MS"/>
              </a:rPr>
              <a:t> </a:t>
            </a:r>
            <a:r>
              <a:rPr sz="3200" b="1" spc="10" dirty="0">
                <a:solidFill>
                  <a:srgbClr val="FF0000"/>
                </a:solidFill>
                <a:latin typeface="Trebuchet MS"/>
                <a:cs typeface="Trebuchet MS"/>
              </a:rPr>
              <a:t>H</a:t>
            </a:r>
            <a:r>
              <a:rPr sz="3150" b="1" spc="15" baseline="-21164" dirty="0">
                <a:solidFill>
                  <a:srgbClr val="FF0000"/>
                </a:solidFill>
                <a:latin typeface="Trebuchet MS"/>
                <a:cs typeface="Trebuchet MS"/>
              </a:rPr>
              <a:t>0</a:t>
            </a:r>
            <a:endParaRPr sz="3150" baseline="-21164">
              <a:latin typeface="Trebuchet MS"/>
              <a:cs typeface="Trebuchet MS"/>
            </a:endParaRPr>
          </a:p>
        </p:txBody>
      </p:sp>
      <p:sp>
        <p:nvSpPr>
          <p:cNvPr id="14" name="object 14"/>
          <p:cNvSpPr txBox="1"/>
          <p:nvPr/>
        </p:nvSpPr>
        <p:spPr>
          <a:xfrm>
            <a:off x="6252209" y="2992958"/>
            <a:ext cx="1764030" cy="514350"/>
          </a:xfrm>
          <a:prstGeom prst="rect">
            <a:avLst/>
          </a:prstGeom>
        </p:spPr>
        <p:txBody>
          <a:bodyPr vert="horz" wrap="square" lIns="0" tIns="13335" rIns="0" bIns="0" rtlCol="0">
            <a:spAutoFit/>
          </a:bodyPr>
          <a:lstStyle/>
          <a:p>
            <a:pPr marL="12700">
              <a:lnSpc>
                <a:spcPct val="100000"/>
              </a:lnSpc>
              <a:spcBef>
                <a:spcPts val="105"/>
              </a:spcBef>
            </a:pPr>
            <a:r>
              <a:rPr sz="3200" spc="-25" dirty="0">
                <a:solidFill>
                  <a:srgbClr val="FF0000"/>
                </a:solidFill>
                <a:latin typeface="Trebuchet MS"/>
                <a:cs typeface="Trebuchet MS"/>
              </a:rPr>
              <a:t>Reject</a:t>
            </a:r>
            <a:r>
              <a:rPr sz="3200" spc="-60" dirty="0">
                <a:solidFill>
                  <a:srgbClr val="FF0000"/>
                </a:solidFill>
                <a:latin typeface="Trebuchet MS"/>
                <a:cs typeface="Trebuchet MS"/>
              </a:rPr>
              <a:t> </a:t>
            </a:r>
            <a:r>
              <a:rPr sz="3200" b="1" spc="15" dirty="0">
                <a:solidFill>
                  <a:srgbClr val="FF0000"/>
                </a:solidFill>
                <a:latin typeface="Trebuchet MS"/>
                <a:cs typeface="Trebuchet MS"/>
              </a:rPr>
              <a:t>H</a:t>
            </a:r>
            <a:r>
              <a:rPr sz="3150" b="1" spc="22" baseline="-21164" dirty="0">
                <a:solidFill>
                  <a:srgbClr val="FF0000"/>
                </a:solidFill>
                <a:latin typeface="Trebuchet MS"/>
                <a:cs typeface="Trebuchet MS"/>
              </a:rPr>
              <a:t>0</a:t>
            </a:r>
            <a:endParaRPr sz="3150" baseline="-21164">
              <a:latin typeface="Trebuchet MS"/>
              <a:cs typeface="Trebuchet MS"/>
            </a:endParaRPr>
          </a:p>
        </p:txBody>
      </p:sp>
      <p:sp>
        <p:nvSpPr>
          <p:cNvPr id="15" name="object 15"/>
          <p:cNvSpPr txBox="1"/>
          <p:nvPr/>
        </p:nvSpPr>
        <p:spPr>
          <a:xfrm>
            <a:off x="2288794" y="5799531"/>
            <a:ext cx="403225" cy="299720"/>
          </a:xfrm>
          <a:prstGeom prst="rect">
            <a:avLst/>
          </a:prstGeom>
        </p:spPr>
        <p:txBody>
          <a:bodyPr vert="horz" wrap="square" lIns="0" tIns="12700" rIns="0" bIns="0" rtlCol="0">
            <a:spAutoFit/>
          </a:bodyPr>
          <a:lstStyle/>
          <a:p>
            <a:pPr marL="12700">
              <a:lnSpc>
                <a:spcPct val="100000"/>
              </a:lnSpc>
              <a:spcBef>
                <a:spcPts val="100"/>
              </a:spcBef>
            </a:pPr>
            <a:r>
              <a:rPr sz="2700" b="1" spc="-7" baseline="13888" dirty="0">
                <a:latin typeface="Trebuchet MS"/>
                <a:cs typeface="Trebuchet MS"/>
              </a:rPr>
              <a:t>Z</a:t>
            </a:r>
            <a:r>
              <a:rPr sz="1200" b="1" dirty="0">
                <a:latin typeface="Trebuchet MS"/>
                <a:cs typeface="Trebuchet MS"/>
              </a:rPr>
              <a:t>crit</a:t>
            </a:r>
            <a:endParaRPr sz="1200">
              <a:latin typeface="Trebuchet MS"/>
              <a:cs typeface="Trebuchet MS"/>
            </a:endParaRPr>
          </a:p>
        </p:txBody>
      </p:sp>
      <p:sp>
        <p:nvSpPr>
          <p:cNvPr id="16" name="object 16"/>
          <p:cNvSpPr txBox="1"/>
          <p:nvPr/>
        </p:nvSpPr>
        <p:spPr>
          <a:xfrm>
            <a:off x="6099809" y="5875731"/>
            <a:ext cx="403225" cy="299720"/>
          </a:xfrm>
          <a:prstGeom prst="rect">
            <a:avLst/>
          </a:prstGeom>
        </p:spPr>
        <p:txBody>
          <a:bodyPr vert="horz" wrap="square" lIns="0" tIns="12700" rIns="0" bIns="0" rtlCol="0">
            <a:spAutoFit/>
          </a:bodyPr>
          <a:lstStyle/>
          <a:p>
            <a:pPr marL="12700">
              <a:lnSpc>
                <a:spcPct val="100000"/>
              </a:lnSpc>
              <a:spcBef>
                <a:spcPts val="100"/>
              </a:spcBef>
            </a:pPr>
            <a:r>
              <a:rPr sz="2700" b="1" spc="-7" baseline="13888" dirty="0">
                <a:latin typeface="Trebuchet MS"/>
                <a:cs typeface="Trebuchet MS"/>
              </a:rPr>
              <a:t>Z</a:t>
            </a:r>
            <a:r>
              <a:rPr sz="1200" b="1" dirty="0">
                <a:latin typeface="Trebuchet MS"/>
                <a:cs typeface="Trebuchet MS"/>
              </a:rPr>
              <a:t>crit</a:t>
            </a:r>
            <a:endParaRPr sz="1200">
              <a:latin typeface="Trebuchet MS"/>
              <a:cs typeface="Trebuchet MS"/>
            </a:endParaRPr>
          </a:p>
        </p:txBody>
      </p:sp>
      <p:sp>
        <p:nvSpPr>
          <p:cNvPr id="24" name="object 24"/>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11</a:t>
            </a:fld>
            <a:endParaRPr dirty="0"/>
          </a:p>
        </p:txBody>
      </p:sp>
      <p:sp>
        <p:nvSpPr>
          <p:cNvPr id="18" name="object 18"/>
          <p:cNvSpPr txBox="1"/>
          <p:nvPr/>
        </p:nvSpPr>
        <p:spPr>
          <a:xfrm>
            <a:off x="4169388" y="5457346"/>
            <a:ext cx="456565" cy="515620"/>
          </a:xfrm>
          <a:prstGeom prst="rect">
            <a:avLst/>
          </a:prstGeom>
        </p:spPr>
        <p:txBody>
          <a:bodyPr vert="horz" wrap="square" lIns="0" tIns="12700" rIns="0" bIns="0" rtlCol="0">
            <a:spAutoFit/>
          </a:bodyPr>
          <a:lstStyle/>
          <a:p>
            <a:pPr marL="12700">
              <a:lnSpc>
                <a:spcPts val="2890"/>
              </a:lnSpc>
              <a:spcBef>
                <a:spcPts val="100"/>
              </a:spcBef>
            </a:pPr>
            <a:r>
              <a:rPr sz="2650" i="1" spc="-120" dirty="0">
                <a:latin typeface="Symbol"/>
                <a:cs typeface="Symbol"/>
              </a:rPr>
              <a:t></a:t>
            </a:r>
            <a:r>
              <a:rPr sz="2650" i="1" spc="-450" dirty="0">
                <a:latin typeface="Times New Roman"/>
                <a:cs typeface="Times New Roman"/>
              </a:rPr>
              <a:t> </a:t>
            </a:r>
            <a:r>
              <a:rPr sz="2175" i="1" spc="-30" baseline="-24904" dirty="0">
                <a:latin typeface="Times New Roman"/>
                <a:cs typeface="Times New Roman"/>
              </a:rPr>
              <a:t>H</a:t>
            </a:r>
            <a:endParaRPr sz="2175" baseline="-24904">
              <a:latin typeface="Times New Roman"/>
              <a:cs typeface="Times New Roman"/>
            </a:endParaRPr>
          </a:p>
          <a:p>
            <a:pPr marR="5080" algn="r">
              <a:lnSpc>
                <a:spcPts val="969"/>
              </a:lnSpc>
            </a:pPr>
            <a:r>
              <a:rPr sz="1050" spc="-20" dirty="0">
                <a:latin typeface="Times New Roman"/>
                <a:cs typeface="Times New Roman"/>
              </a:rPr>
              <a:t>0</a:t>
            </a:r>
            <a:endParaRPr sz="1050">
              <a:latin typeface="Times New Roman"/>
              <a:cs typeface="Times New Roman"/>
            </a:endParaRPr>
          </a:p>
        </p:txBody>
      </p:sp>
      <p:sp>
        <p:nvSpPr>
          <p:cNvPr id="19" name="object 19"/>
          <p:cNvSpPr/>
          <p:nvPr/>
        </p:nvSpPr>
        <p:spPr>
          <a:xfrm>
            <a:off x="4191000" y="5257800"/>
            <a:ext cx="533400" cy="304800"/>
          </a:xfrm>
          <a:custGeom>
            <a:avLst/>
            <a:gdLst/>
            <a:ahLst/>
            <a:cxnLst/>
            <a:rect l="l" t="t" r="r" b="b"/>
            <a:pathLst>
              <a:path w="533400" h="304800">
                <a:moveTo>
                  <a:pt x="0" y="304800"/>
                </a:moveTo>
                <a:lnTo>
                  <a:pt x="533400" y="304800"/>
                </a:lnTo>
                <a:lnTo>
                  <a:pt x="533400" y="0"/>
                </a:lnTo>
                <a:lnTo>
                  <a:pt x="0" y="0"/>
                </a:lnTo>
                <a:lnTo>
                  <a:pt x="0" y="304800"/>
                </a:lnTo>
                <a:close/>
              </a:path>
            </a:pathLst>
          </a:custGeom>
          <a:solidFill>
            <a:srgbClr val="FFFFFF"/>
          </a:solidFill>
        </p:spPr>
        <p:txBody>
          <a:bodyPr wrap="square" lIns="0" tIns="0" rIns="0" bIns="0" rtlCol="0"/>
          <a:lstStyle/>
          <a:p>
            <a:endParaRPr/>
          </a:p>
        </p:txBody>
      </p:sp>
      <p:sp>
        <p:nvSpPr>
          <p:cNvPr id="20" name="object 20"/>
          <p:cNvSpPr/>
          <p:nvPr/>
        </p:nvSpPr>
        <p:spPr>
          <a:xfrm>
            <a:off x="6400800" y="5257800"/>
            <a:ext cx="533400" cy="304800"/>
          </a:xfrm>
          <a:custGeom>
            <a:avLst/>
            <a:gdLst/>
            <a:ahLst/>
            <a:cxnLst/>
            <a:rect l="l" t="t" r="r" b="b"/>
            <a:pathLst>
              <a:path w="533400" h="304800">
                <a:moveTo>
                  <a:pt x="0" y="304800"/>
                </a:moveTo>
                <a:lnTo>
                  <a:pt x="533400" y="304800"/>
                </a:lnTo>
                <a:lnTo>
                  <a:pt x="533400" y="0"/>
                </a:lnTo>
                <a:lnTo>
                  <a:pt x="0" y="0"/>
                </a:lnTo>
                <a:lnTo>
                  <a:pt x="0" y="304800"/>
                </a:lnTo>
                <a:close/>
              </a:path>
            </a:pathLst>
          </a:custGeom>
          <a:solidFill>
            <a:srgbClr val="FFFFFF"/>
          </a:solidFill>
        </p:spPr>
        <p:txBody>
          <a:bodyPr wrap="square" lIns="0" tIns="0" rIns="0" bIns="0" rtlCol="0"/>
          <a:lstStyle/>
          <a:p>
            <a:endParaRPr/>
          </a:p>
        </p:txBody>
      </p:sp>
      <p:sp>
        <p:nvSpPr>
          <p:cNvPr id="21" name="object 21"/>
          <p:cNvSpPr/>
          <p:nvPr/>
        </p:nvSpPr>
        <p:spPr>
          <a:xfrm>
            <a:off x="1828800" y="5181600"/>
            <a:ext cx="533400" cy="304800"/>
          </a:xfrm>
          <a:custGeom>
            <a:avLst/>
            <a:gdLst/>
            <a:ahLst/>
            <a:cxnLst/>
            <a:rect l="l" t="t" r="r" b="b"/>
            <a:pathLst>
              <a:path w="533400" h="304800">
                <a:moveTo>
                  <a:pt x="0" y="304800"/>
                </a:moveTo>
                <a:lnTo>
                  <a:pt x="533400" y="304800"/>
                </a:lnTo>
                <a:lnTo>
                  <a:pt x="533400" y="0"/>
                </a:lnTo>
                <a:lnTo>
                  <a:pt x="0" y="0"/>
                </a:lnTo>
                <a:lnTo>
                  <a:pt x="0" y="304800"/>
                </a:lnTo>
                <a:close/>
              </a:path>
            </a:pathLst>
          </a:custGeom>
          <a:solidFill>
            <a:srgbClr val="FFFFFF"/>
          </a:solidFill>
        </p:spPr>
        <p:txBody>
          <a:bodyPr wrap="square" lIns="0" tIns="0" rIns="0" bIns="0" rtlCol="0"/>
          <a:lstStyle/>
          <a:p>
            <a:endParaRPr/>
          </a:p>
        </p:txBody>
      </p:sp>
      <p:sp>
        <p:nvSpPr>
          <p:cNvPr id="22" name="object 22"/>
          <p:cNvSpPr/>
          <p:nvPr/>
        </p:nvSpPr>
        <p:spPr>
          <a:xfrm>
            <a:off x="990600" y="5257800"/>
            <a:ext cx="533400" cy="304800"/>
          </a:xfrm>
          <a:custGeom>
            <a:avLst/>
            <a:gdLst/>
            <a:ahLst/>
            <a:cxnLst/>
            <a:rect l="l" t="t" r="r" b="b"/>
            <a:pathLst>
              <a:path w="533400" h="304800">
                <a:moveTo>
                  <a:pt x="0" y="304800"/>
                </a:moveTo>
                <a:lnTo>
                  <a:pt x="533400" y="304800"/>
                </a:lnTo>
                <a:lnTo>
                  <a:pt x="533400" y="0"/>
                </a:lnTo>
                <a:lnTo>
                  <a:pt x="0" y="0"/>
                </a:lnTo>
                <a:lnTo>
                  <a:pt x="0" y="304800"/>
                </a:lnTo>
                <a:close/>
              </a:path>
            </a:pathLst>
          </a:custGeom>
          <a:solidFill>
            <a:srgbClr val="FFFFFF"/>
          </a:solidFill>
        </p:spPr>
        <p:txBody>
          <a:bodyPr wrap="square" lIns="0" tIns="0" rIns="0" bIns="0" rtlCol="0"/>
          <a:lstStyle/>
          <a:p>
            <a:endParaRPr/>
          </a:p>
        </p:txBody>
      </p:sp>
      <p:sp>
        <p:nvSpPr>
          <p:cNvPr id="23" name="object 23"/>
          <p:cNvSpPr txBox="1"/>
          <p:nvPr/>
        </p:nvSpPr>
        <p:spPr>
          <a:xfrm>
            <a:off x="307340" y="1779473"/>
            <a:ext cx="1669414" cy="300355"/>
          </a:xfrm>
          <a:prstGeom prst="rect">
            <a:avLst/>
          </a:prstGeom>
        </p:spPr>
        <p:txBody>
          <a:bodyPr vert="horz" wrap="square" lIns="0" tIns="12700" rIns="0" bIns="0" rtlCol="0">
            <a:spAutoFit/>
          </a:bodyPr>
          <a:lstStyle/>
          <a:p>
            <a:pPr marL="12700">
              <a:lnSpc>
                <a:spcPct val="100000"/>
              </a:lnSpc>
              <a:spcBef>
                <a:spcPts val="100"/>
              </a:spcBef>
              <a:tabLst>
                <a:tab pos="553720" algn="l"/>
              </a:tabLst>
            </a:pPr>
            <a:r>
              <a:rPr sz="1800" spc="-5" dirty="0">
                <a:latin typeface="Trebuchet MS"/>
                <a:cs typeface="Trebuchet MS"/>
              </a:rPr>
              <a:t>Null	Hypothesis</a:t>
            </a:r>
            <a:endParaRPr sz="1800">
              <a:latin typeface="Trebuchet MS"/>
              <a:cs typeface="Trebuchet MS"/>
            </a:endParaRPr>
          </a:p>
        </p:txBody>
      </p:sp>
      <p:sp>
        <p:nvSpPr>
          <p:cNvPr id="25" name="Title 24"/>
          <p:cNvSpPr>
            <a:spLocks noGrp="1"/>
          </p:cNvSpPr>
          <p:nvPr>
            <p:ph type="title"/>
          </p:nvPr>
        </p:nvSpPr>
        <p:spPr/>
        <p:txBody>
          <a:bodyPr/>
          <a:lstStyle/>
          <a:p>
            <a:r>
              <a:rPr lang="en-IN" dirty="0" smtClean="0"/>
              <a:t>Setting a criteria</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508000" y="1364996"/>
            <a:ext cx="8102600" cy="4642296"/>
          </a:xfrm>
          <a:prstGeom prst="rect">
            <a:avLst/>
          </a:prstGeom>
        </p:spPr>
        <p:txBody>
          <a:bodyPr vert="horz" wrap="square" lIns="0" tIns="12700" rIns="0" bIns="0" rtlCol="0">
            <a:spAutoFit/>
          </a:bodyPr>
          <a:lstStyle/>
          <a:p>
            <a:pPr marL="179388" marR="5080" indent="-179388">
              <a:lnSpc>
                <a:spcPct val="100000"/>
              </a:lnSpc>
              <a:spcBef>
                <a:spcPts val="100"/>
              </a:spcBef>
            </a:pPr>
            <a:r>
              <a:rPr sz="2400" spc="-5" dirty="0">
                <a:latin typeface="Trebuchet MS"/>
                <a:cs typeface="Trebuchet MS"/>
              </a:rPr>
              <a:t>When </a:t>
            </a:r>
            <a:r>
              <a:rPr sz="2400" dirty="0">
                <a:latin typeface="Trebuchet MS"/>
                <a:cs typeface="Trebuchet MS"/>
              </a:rPr>
              <a:t>a </a:t>
            </a:r>
            <a:r>
              <a:rPr sz="2400" spc="-5" dirty="0">
                <a:latin typeface="Trebuchet MS"/>
                <a:cs typeface="Trebuchet MS"/>
              </a:rPr>
              <a:t>Null Hypothesis is </a:t>
            </a:r>
            <a:r>
              <a:rPr sz="2400" spc="-10" dirty="0">
                <a:latin typeface="Trebuchet MS"/>
                <a:cs typeface="Trebuchet MS"/>
              </a:rPr>
              <a:t>tested, </a:t>
            </a:r>
            <a:r>
              <a:rPr sz="2400" spc="-5" dirty="0">
                <a:latin typeface="Trebuchet MS"/>
                <a:cs typeface="Trebuchet MS"/>
              </a:rPr>
              <a:t>there may be four  possible</a:t>
            </a:r>
            <a:r>
              <a:rPr sz="2400" spc="30" dirty="0">
                <a:latin typeface="Trebuchet MS"/>
                <a:cs typeface="Trebuchet MS"/>
              </a:rPr>
              <a:t> </a:t>
            </a:r>
            <a:r>
              <a:rPr sz="2400" dirty="0">
                <a:latin typeface="Trebuchet MS"/>
                <a:cs typeface="Trebuchet MS"/>
              </a:rPr>
              <a:t>outcomes:</a:t>
            </a:r>
          </a:p>
          <a:p>
            <a:pPr marL="469900" indent="-457200">
              <a:lnSpc>
                <a:spcPct val="100000"/>
              </a:lnSpc>
              <a:spcBef>
                <a:spcPts val="600"/>
              </a:spcBef>
              <a:buClr>
                <a:srgbClr val="0000FF"/>
              </a:buClr>
              <a:buSzPct val="72916"/>
              <a:buFont typeface="+mj-lt"/>
              <a:buAutoNum type="alphaUcPeriod"/>
              <a:tabLst>
                <a:tab pos="360363" algn="l"/>
                <a:tab pos="449263" algn="l"/>
              </a:tabLst>
            </a:pPr>
            <a:r>
              <a:rPr sz="2400" dirty="0">
                <a:solidFill>
                  <a:srgbClr val="0070C0"/>
                </a:solidFill>
                <a:latin typeface="Trebuchet MS"/>
                <a:cs typeface="Trebuchet MS"/>
              </a:rPr>
              <a:t>The </a:t>
            </a:r>
            <a:r>
              <a:rPr sz="2400" spc="-5" dirty="0">
                <a:solidFill>
                  <a:srgbClr val="0070C0"/>
                </a:solidFill>
                <a:latin typeface="Trebuchet MS"/>
                <a:cs typeface="Trebuchet MS"/>
              </a:rPr>
              <a:t>Null Hypothesis is true but our test rejects</a:t>
            </a:r>
            <a:r>
              <a:rPr sz="2400" spc="70" dirty="0">
                <a:solidFill>
                  <a:srgbClr val="0070C0"/>
                </a:solidFill>
                <a:latin typeface="Trebuchet MS"/>
                <a:cs typeface="Trebuchet MS"/>
              </a:rPr>
              <a:t> </a:t>
            </a:r>
            <a:r>
              <a:rPr sz="2400" spc="-5" dirty="0">
                <a:solidFill>
                  <a:srgbClr val="0070C0"/>
                </a:solidFill>
                <a:latin typeface="Trebuchet MS"/>
                <a:cs typeface="Trebuchet MS"/>
              </a:rPr>
              <a:t>it.</a:t>
            </a:r>
            <a:endParaRPr sz="2400" dirty="0">
              <a:solidFill>
                <a:srgbClr val="0070C0"/>
              </a:solidFill>
              <a:latin typeface="Trebuchet MS"/>
              <a:cs typeface="Trebuchet MS"/>
            </a:endParaRPr>
          </a:p>
          <a:p>
            <a:pPr marL="469900" indent="-457200">
              <a:lnSpc>
                <a:spcPct val="100000"/>
              </a:lnSpc>
              <a:spcBef>
                <a:spcPts val="600"/>
              </a:spcBef>
              <a:buClr>
                <a:srgbClr val="0000FF"/>
              </a:buClr>
              <a:buSzPct val="72916"/>
              <a:buFont typeface="+mj-lt"/>
              <a:buAutoNum type="alphaUcPeriod"/>
              <a:tabLst>
                <a:tab pos="360363" algn="l"/>
                <a:tab pos="449263" algn="l"/>
              </a:tabLst>
            </a:pPr>
            <a:r>
              <a:rPr sz="2400" dirty="0">
                <a:solidFill>
                  <a:srgbClr val="0070C0"/>
                </a:solidFill>
                <a:latin typeface="Trebuchet MS"/>
                <a:cs typeface="Trebuchet MS"/>
              </a:rPr>
              <a:t>The </a:t>
            </a:r>
            <a:r>
              <a:rPr sz="2400" spc="-5" dirty="0">
                <a:solidFill>
                  <a:srgbClr val="0070C0"/>
                </a:solidFill>
                <a:latin typeface="Trebuchet MS"/>
                <a:cs typeface="Trebuchet MS"/>
              </a:rPr>
              <a:t>Null Hypothesis is </a:t>
            </a:r>
            <a:r>
              <a:rPr sz="2400" dirty="0">
                <a:solidFill>
                  <a:srgbClr val="0070C0"/>
                </a:solidFill>
                <a:latin typeface="Trebuchet MS"/>
                <a:cs typeface="Trebuchet MS"/>
              </a:rPr>
              <a:t>false </a:t>
            </a:r>
            <a:r>
              <a:rPr sz="2400" spc="-5" dirty="0">
                <a:solidFill>
                  <a:srgbClr val="0070C0"/>
                </a:solidFill>
                <a:latin typeface="Trebuchet MS"/>
                <a:cs typeface="Trebuchet MS"/>
              </a:rPr>
              <a:t>but our test accepts</a:t>
            </a:r>
            <a:r>
              <a:rPr sz="2400" spc="55" dirty="0">
                <a:solidFill>
                  <a:srgbClr val="0070C0"/>
                </a:solidFill>
                <a:latin typeface="Trebuchet MS"/>
                <a:cs typeface="Trebuchet MS"/>
              </a:rPr>
              <a:t> </a:t>
            </a:r>
            <a:r>
              <a:rPr sz="2400" spc="-5" dirty="0">
                <a:solidFill>
                  <a:srgbClr val="0070C0"/>
                </a:solidFill>
                <a:latin typeface="Trebuchet MS"/>
                <a:cs typeface="Trebuchet MS"/>
              </a:rPr>
              <a:t>it.</a:t>
            </a:r>
            <a:endParaRPr sz="2400" dirty="0">
              <a:solidFill>
                <a:srgbClr val="0070C0"/>
              </a:solidFill>
              <a:latin typeface="Trebuchet MS"/>
              <a:cs typeface="Trebuchet MS"/>
            </a:endParaRPr>
          </a:p>
          <a:p>
            <a:pPr marL="469900" indent="-457200">
              <a:lnSpc>
                <a:spcPct val="100000"/>
              </a:lnSpc>
              <a:spcBef>
                <a:spcPts val="600"/>
              </a:spcBef>
              <a:buClr>
                <a:srgbClr val="0000FF"/>
              </a:buClr>
              <a:buSzPct val="72916"/>
              <a:buFont typeface="+mj-lt"/>
              <a:buAutoNum type="alphaUcPeriod"/>
              <a:tabLst>
                <a:tab pos="360363" algn="l"/>
                <a:tab pos="449263" algn="l"/>
              </a:tabLst>
            </a:pPr>
            <a:r>
              <a:rPr sz="2400" dirty="0">
                <a:solidFill>
                  <a:srgbClr val="0070C0"/>
                </a:solidFill>
                <a:latin typeface="Trebuchet MS"/>
                <a:cs typeface="Trebuchet MS"/>
              </a:rPr>
              <a:t>The </a:t>
            </a:r>
            <a:r>
              <a:rPr sz="2400" spc="-5" dirty="0">
                <a:solidFill>
                  <a:srgbClr val="0070C0"/>
                </a:solidFill>
                <a:latin typeface="Trebuchet MS"/>
                <a:cs typeface="Trebuchet MS"/>
              </a:rPr>
              <a:t>Null Hypothesis is true and our test accepts</a:t>
            </a:r>
            <a:r>
              <a:rPr sz="2400" spc="60" dirty="0">
                <a:solidFill>
                  <a:srgbClr val="0070C0"/>
                </a:solidFill>
                <a:latin typeface="Trebuchet MS"/>
                <a:cs typeface="Trebuchet MS"/>
              </a:rPr>
              <a:t> </a:t>
            </a:r>
            <a:r>
              <a:rPr sz="2400" spc="-5" dirty="0">
                <a:solidFill>
                  <a:srgbClr val="0070C0"/>
                </a:solidFill>
                <a:latin typeface="Trebuchet MS"/>
                <a:cs typeface="Trebuchet MS"/>
              </a:rPr>
              <a:t>it.</a:t>
            </a:r>
            <a:endParaRPr sz="2400" dirty="0">
              <a:solidFill>
                <a:srgbClr val="0070C0"/>
              </a:solidFill>
              <a:latin typeface="Trebuchet MS"/>
              <a:cs typeface="Trebuchet MS"/>
            </a:endParaRPr>
          </a:p>
          <a:p>
            <a:pPr marL="469900" indent="-457200">
              <a:lnSpc>
                <a:spcPct val="100000"/>
              </a:lnSpc>
              <a:spcBef>
                <a:spcPts val="605"/>
              </a:spcBef>
              <a:buClr>
                <a:srgbClr val="0000FF"/>
              </a:buClr>
              <a:buSzPct val="72916"/>
              <a:buFont typeface="+mj-lt"/>
              <a:buAutoNum type="alphaUcPeriod"/>
              <a:tabLst>
                <a:tab pos="360363" algn="l"/>
                <a:tab pos="449263" algn="l"/>
              </a:tabLst>
            </a:pPr>
            <a:r>
              <a:rPr sz="2400" dirty="0">
                <a:solidFill>
                  <a:srgbClr val="0070C0"/>
                </a:solidFill>
                <a:latin typeface="Trebuchet MS"/>
                <a:cs typeface="Trebuchet MS"/>
              </a:rPr>
              <a:t>The </a:t>
            </a:r>
            <a:r>
              <a:rPr sz="2400" spc="-5" dirty="0">
                <a:solidFill>
                  <a:srgbClr val="0070C0"/>
                </a:solidFill>
                <a:latin typeface="Trebuchet MS"/>
                <a:cs typeface="Trebuchet MS"/>
              </a:rPr>
              <a:t>Null Hypothesis is </a:t>
            </a:r>
            <a:r>
              <a:rPr sz="2400" dirty="0">
                <a:solidFill>
                  <a:srgbClr val="0070C0"/>
                </a:solidFill>
                <a:latin typeface="Trebuchet MS"/>
                <a:cs typeface="Trebuchet MS"/>
              </a:rPr>
              <a:t>false </a:t>
            </a:r>
            <a:r>
              <a:rPr sz="2400" spc="-5" dirty="0">
                <a:solidFill>
                  <a:srgbClr val="0070C0"/>
                </a:solidFill>
                <a:latin typeface="Trebuchet MS"/>
                <a:cs typeface="Trebuchet MS"/>
              </a:rPr>
              <a:t>but our test rejects</a:t>
            </a:r>
            <a:r>
              <a:rPr sz="2400" spc="70" dirty="0">
                <a:solidFill>
                  <a:srgbClr val="0070C0"/>
                </a:solidFill>
                <a:latin typeface="Trebuchet MS"/>
                <a:cs typeface="Trebuchet MS"/>
              </a:rPr>
              <a:t> </a:t>
            </a:r>
            <a:r>
              <a:rPr sz="2400" dirty="0">
                <a:solidFill>
                  <a:srgbClr val="0070C0"/>
                </a:solidFill>
                <a:latin typeface="Trebuchet MS"/>
                <a:cs typeface="Trebuchet MS"/>
              </a:rPr>
              <a:t>it.</a:t>
            </a:r>
          </a:p>
          <a:p>
            <a:pPr>
              <a:lnSpc>
                <a:spcPct val="100000"/>
              </a:lnSpc>
              <a:spcBef>
                <a:spcPts val="55"/>
              </a:spcBef>
            </a:pPr>
            <a:endParaRPr sz="3500" dirty="0">
              <a:latin typeface="Times New Roman"/>
              <a:cs typeface="Times New Roman"/>
            </a:endParaRPr>
          </a:p>
          <a:p>
            <a:pPr marL="672465" marR="1012190" indent="-660400">
              <a:lnSpc>
                <a:spcPct val="100000"/>
              </a:lnSpc>
            </a:pPr>
            <a:r>
              <a:rPr sz="2400" b="1" i="1" spc="-80" dirty="0">
                <a:solidFill>
                  <a:srgbClr val="7030A0"/>
                </a:solidFill>
                <a:latin typeface="Trebuchet MS"/>
                <a:cs typeface="Trebuchet MS"/>
              </a:rPr>
              <a:t>Type </a:t>
            </a:r>
            <a:r>
              <a:rPr sz="2400" b="1" i="1" dirty="0">
                <a:solidFill>
                  <a:srgbClr val="7030A0"/>
                </a:solidFill>
                <a:latin typeface="Trebuchet MS"/>
                <a:cs typeface="Trebuchet MS"/>
              </a:rPr>
              <a:t>1 </a:t>
            </a:r>
            <a:r>
              <a:rPr sz="2400" b="1" i="1" spc="-5" dirty="0">
                <a:solidFill>
                  <a:srgbClr val="7030A0"/>
                </a:solidFill>
                <a:latin typeface="Trebuchet MS"/>
                <a:cs typeface="Trebuchet MS"/>
              </a:rPr>
              <a:t>Error </a:t>
            </a:r>
            <a:r>
              <a:rPr sz="2400" b="1" i="1" dirty="0">
                <a:solidFill>
                  <a:srgbClr val="7030A0"/>
                </a:solidFill>
                <a:latin typeface="Arial"/>
                <a:cs typeface="Arial"/>
              </a:rPr>
              <a:t>– </a:t>
            </a:r>
            <a:r>
              <a:rPr sz="2400" dirty="0">
                <a:solidFill>
                  <a:srgbClr val="7030A0"/>
                </a:solidFill>
                <a:latin typeface="Trebuchet MS"/>
                <a:cs typeface="Trebuchet MS"/>
              </a:rPr>
              <a:t>rejecting </a:t>
            </a:r>
            <a:r>
              <a:rPr sz="2400" spc="-5" dirty="0">
                <a:solidFill>
                  <a:srgbClr val="7030A0"/>
                </a:solidFill>
                <a:latin typeface="Trebuchet MS"/>
                <a:cs typeface="Trebuchet MS"/>
              </a:rPr>
              <a:t>Null Hypothesis when Null  Hypothesis is true. It is called ‘α</a:t>
            </a:r>
            <a:r>
              <a:rPr sz="2400" spc="80" dirty="0">
                <a:solidFill>
                  <a:srgbClr val="7030A0"/>
                </a:solidFill>
                <a:latin typeface="Trebuchet MS"/>
                <a:cs typeface="Trebuchet MS"/>
              </a:rPr>
              <a:t> </a:t>
            </a:r>
            <a:r>
              <a:rPr sz="2400" spc="-10" dirty="0">
                <a:solidFill>
                  <a:srgbClr val="7030A0"/>
                </a:solidFill>
                <a:latin typeface="Trebuchet MS"/>
                <a:cs typeface="Trebuchet MS"/>
              </a:rPr>
              <a:t>error’.</a:t>
            </a:r>
            <a:endParaRPr sz="2400" dirty="0">
              <a:solidFill>
                <a:srgbClr val="7030A0"/>
              </a:solidFill>
              <a:latin typeface="Trebuchet MS"/>
              <a:cs typeface="Trebuchet MS"/>
            </a:endParaRPr>
          </a:p>
          <a:p>
            <a:pPr marL="672465" marR="984885" indent="-660400">
              <a:lnSpc>
                <a:spcPct val="100000"/>
              </a:lnSpc>
              <a:spcBef>
                <a:spcPts val="600"/>
              </a:spcBef>
            </a:pPr>
            <a:r>
              <a:rPr sz="2400" b="1" i="1" spc="-80" dirty="0">
                <a:solidFill>
                  <a:srgbClr val="7030A0"/>
                </a:solidFill>
                <a:latin typeface="Trebuchet MS"/>
                <a:cs typeface="Trebuchet MS"/>
              </a:rPr>
              <a:t>Type </a:t>
            </a:r>
            <a:r>
              <a:rPr sz="2400" b="1" i="1" dirty="0">
                <a:solidFill>
                  <a:srgbClr val="7030A0"/>
                </a:solidFill>
                <a:latin typeface="Trebuchet MS"/>
                <a:cs typeface="Trebuchet MS"/>
              </a:rPr>
              <a:t>2 </a:t>
            </a:r>
            <a:r>
              <a:rPr sz="2400" b="1" i="1" spc="-5" dirty="0">
                <a:solidFill>
                  <a:srgbClr val="7030A0"/>
                </a:solidFill>
                <a:latin typeface="Trebuchet MS"/>
                <a:cs typeface="Trebuchet MS"/>
              </a:rPr>
              <a:t>Error </a:t>
            </a:r>
            <a:r>
              <a:rPr sz="2400" b="1" i="1" dirty="0">
                <a:solidFill>
                  <a:srgbClr val="7030A0"/>
                </a:solidFill>
                <a:latin typeface="Trebuchet MS"/>
                <a:cs typeface="Trebuchet MS"/>
              </a:rPr>
              <a:t>– </a:t>
            </a:r>
            <a:r>
              <a:rPr sz="2400" spc="-10" dirty="0">
                <a:solidFill>
                  <a:srgbClr val="7030A0"/>
                </a:solidFill>
                <a:latin typeface="Trebuchet MS"/>
                <a:cs typeface="Trebuchet MS"/>
              </a:rPr>
              <a:t>accepting </a:t>
            </a:r>
            <a:r>
              <a:rPr sz="2400" spc="-5" dirty="0">
                <a:solidFill>
                  <a:srgbClr val="7030A0"/>
                </a:solidFill>
                <a:latin typeface="Trebuchet MS"/>
                <a:cs typeface="Trebuchet MS"/>
              </a:rPr>
              <a:t>Null Hypothesis when Null  Hypothesis is </a:t>
            </a:r>
            <a:r>
              <a:rPr sz="2400" dirty="0">
                <a:solidFill>
                  <a:srgbClr val="7030A0"/>
                </a:solidFill>
                <a:latin typeface="Trebuchet MS"/>
                <a:cs typeface="Trebuchet MS"/>
              </a:rPr>
              <a:t>false. </a:t>
            </a:r>
            <a:r>
              <a:rPr sz="2400" spc="-5" dirty="0">
                <a:solidFill>
                  <a:srgbClr val="7030A0"/>
                </a:solidFill>
                <a:latin typeface="Trebuchet MS"/>
                <a:cs typeface="Trebuchet MS"/>
              </a:rPr>
              <a:t>It is called</a:t>
            </a:r>
            <a:r>
              <a:rPr sz="2400" spc="80" dirty="0">
                <a:solidFill>
                  <a:srgbClr val="7030A0"/>
                </a:solidFill>
                <a:latin typeface="Trebuchet MS"/>
                <a:cs typeface="Trebuchet MS"/>
              </a:rPr>
              <a:t> </a:t>
            </a:r>
            <a:r>
              <a:rPr sz="2400" spc="-10" dirty="0">
                <a:solidFill>
                  <a:srgbClr val="7030A0"/>
                </a:solidFill>
                <a:latin typeface="Trebuchet MS"/>
                <a:cs typeface="Trebuchet MS"/>
              </a:rPr>
              <a:t>‘β-error’.</a:t>
            </a:r>
            <a:endParaRPr sz="2400" dirty="0">
              <a:solidFill>
                <a:srgbClr val="7030A0"/>
              </a:solidFill>
              <a:latin typeface="Trebuchet MS"/>
              <a:cs typeface="Trebuchet MS"/>
            </a:endParaRPr>
          </a:p>
        </p:txBody>
      </p:sp>
      <p:sp>
        <p:nvSpPr>
          <p:cNvPr id="10" name="object 10"/>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12</a:t>
            </a:fld>
            <a:endParaRPr dirty="0"/>
          </a:p>
        </p:txBody>
      </p:sp>
      <p:sp>
        <p:nvSpPr>
          <p:cNvPr id="11" name="TextBox 10"/>
          <p:cNvSpPr txBox="1"/>
          <p:nvPr/>
        </p:nvSpPr>
        <p:spPr>
          <a:xfrm>
            <a:off x="685800" y="304800"/>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Type 1 and Type 2 Error</a:t>
            </a:r>
            <a:endParaRPr lang="en-IN" sz="4200" dirty="0">
              <a:solidFill>
                <a:schemeClr val="accent2">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9"/>
          <p:cNvGraphicFramePr>
            <a:graphicFrameLocks noGrp="1"/>
          </p:cNvGraphicFramePr>
          <p:nvPr/>
        </p:nvGraphicFramePr>
        <p:xfrm>
          <a:off x="609600" y="1981200"/>
          <a:ext cx="7848600" cy="4231005"/>
        </p:xfrm>
        <a:graphic>
          <a:graphicData uri="http://schemas.openxmlformats.org/drawingml/2006/table">
            <a:tbl>
              <a:tblPr firstRow="1" bandRow="1">
                <a:tableStyleId>{2D5ABB26-0587-4C30-8999-92F81FD0307C}</a:tableStyleId>
              </a:tblPr>
              <a:tblGrid>
                <a:gridCol w="2616200"/>
                <a:gridCol w="2616200"/>
                <a:gridCol w="2616200"/>
              </a:tblGrid>
              <a:tr h="1000760">
                <a:tc rowSpan="2">
                  <a:txBody>
                    <a:bodyPr/>
                    <a:lstStyle/>
                    <a:p>
                      <a:pPr>
                        <a:lnSpc>
                          <a:spcPct val="100000"/>
                        </a:lnSpc>
                      </a:pPr>
                      <a:endParaRPr sz="2700" dirty="0">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gridSpan="2">
                  <a:txBody>
                    <a:bodyPr/>
                    <a:lstStyle/>
                    <a:p>
                      <a:pPr marR="87630" algn="ctr">
                        <a:lnSpc>
                          <a:spcPct val="100000"/>
                        </a:lnSpc>
                        <a:spcBef>
                          <a:spcPts val="345"/>
                        </a:spcBef>
                      </a:pPr>
                      <a:r>
                        <a:rPr sz="3200" spc="-5" dirty="0">
                          <a:latin typeface="Tahoma"/>
                          <a:cs typeface="Tahoma"/>
                        </a:rPr>
                        <a:t>Decision</a:t>
                      </a:r>
                      <a:endParaRPr sz="3200" dirty="0">
                        <a:latin typeface="Tahoma"/>
                        <a:cs typeface="Tahoma"/>
                      </a:endParaRPr>
                    </a:p>
                  </a:txBody>
                  <a:tcPr marL="0" marR="0" marT="4381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c hMerge="1">
                  <a:txBody>
                    <a:bodyPr/>
                    <a:lstStyle/>
                    <a:p>
                      <a:endParaRPr/>
                    </a:p>
                  </a:txBody>
                  <a:tcPr marL="0" marR="0" marT="0" marB="0"/>
                </a:tc>
              </a:tr>
              <a:tr h="998855">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07950">
                        <a:lnSpc>
                          <a:spcPct val="100000"/>
                        </a:lnSpc>
                        <a:spcBef>
                          <a:spcPts val="350"/>
                        </a:spcBef>
                      </a:pPr>
                      <a:r>
                        <a:rPr sz="2800" spc="-5" dirty="0">
                          <a:latin typeface="Tahoma"/>
                          <a:cs typeface="Tahoma"/>
                        </a:rPr>
                        <a:t>Accept</a:t>
                      </a:r>
                      <a:r>
                        <a:rPr sz="2800" spc="-10" dirty="0">
                          <a:latin typeface="Tahoma"/>
                          <a:cs typeface="Tahoma"/>
                        </a:rPr>
                        <a:t> </a:t>
                      </a:r>
                      <a:r>
                        <a:rPr lang="en-IN" sz="2800" spc="-5" dirty="0" smtClean="0">
                          <a:latin typeface="Tahoma"/>
                          <a:cs typeface="Tahoma"/>
                        </a:rPr>
                        <a:t>H</a:t>
                      </a:r>
                      <a:r>
                        <a:rPr lang="en-IN" sz="2800" spc="-5" baseline="-25000" dirty="0" smtClean="0">
                          <a:latin typeface="Tahoma"/>
                          <a:cs typeface="Tahoma"/>
                        </a:rPr>
                        <a:t>0</a:t>
                      </a:r>
                      <a:endParaRPr sz="2800" dirty="0">
                        <a:latin typeface="Tahoma"/>
                        <a:cs typeface="Tahoma"/>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0">
                        <a:lnSpc>
                          <a:spcPct val="100000"/>
                        </a:lnSpc>
                        <a:spcBef>
                          <a:spcPts val="350"/>
                        </a:spcBef>
                      </a:pPr>
                      <a:r>
                        <a:rPr sz="2800" spc="-10" dirty="0">
                          <a:latin typeface="Tahoma"/>
                          <a:cs typeface="Tahoma"/>
                        </a:rPr>
                        <a:t>Reject</a:t>
                      </a:r>
                      <a:r>
                        <a:rPr sz="2800" spc="-35" dirty="0">
                          <a:latin typeface="Tahoma"/>
                          <a:cs typeface="Tahoma"/>
                        </a:rPr>
                        <a:t> </a:t>
                      </a:r>
                      <a:r>
                        <a:rPr lang="en-IN" sz="2800" spc="-5" dirty="0" smtClean="0">
                          <a:latin typeface="Tahoma"/>
                          <a:cs typeface="Tahoma"/>
                        </a:rPr>
                        <a:t>H</a:t>
                      </a:r>
                      <a:r>
                        <a:rPr lang="en-IN" sz="2800" spc="-5" baseline="-25000" dirty="0" smtClean="0">
                          <a:latin typeface="Tahoma"/>
                          <a:cs typeface="Tahoma"/>
                        </a:rPr>
                        <a:t>0</a:t>
                      </a:r>
                      <a:endParaRPr sz="2800" dirty="0">
                        <a:latin typeface="Tahoma"/>
                        <a:cs typeface="Tahom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1115695">
                <a:tc>
                  <a:txBody>
                    <a:bodyPr/>
                    <a:lstStyle/>
                    <a:p>
                      <a:pPr marL="107314">
                        <a:lnSpc>
                          <a:spcPct val="100000"/>
                        </a:lnSpc>
                        <a:spcBef>
                          <a:spcPts val="350"/>
                        </a:spcBef>
                      </a:pPr>
                      <a:r>
                        <a:rPr sz="2800" spc="-5" dirty="0" smtClean="0">
                          <a:latin typeface="Tahoma"/>
                          <a:cs typeface="Tahoma"/>
                        </a:rPr>
                        <a:t>H</a:t>
                      </a:r>
                      <a:r>
                        <a:rPr lang="en-IN" sz="2800" spc="-5" baseline="-25000" dirty="0" smtClean="0">
                          <a:latin typeface="Tahoma"/>
                          <a:cs typeface="Tahoma"/>
                        </a:rPr>
                        <a:t>0</a:t>
                      </a:r>
                      <a:r>
                        <a:rPr sz="2800" spc="-15" dirty="0" smtClean="0">
                          <a:latin typeface="Tahoma"/>
                          <a:cs typeface="Tahoma"/>
                        </a:rPr>
                        <a:t> </a:t>
                      </a:r>
                      <a:r>
                        <a:rPr sz="2800" spc="-10" dirty="0">
                          <a:latin typeface="Tahoma"/>
                          <a:cs typeface="Tahoma"/>
                        </a:rPr>
                        <a:t>true</a:t>
                      </a:r>
                      <a:endParaRPr sz="2800" dirty="0">
                        <a:latin typeface="Tahoma"/>
                        <a:cs typeface="Tahom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0" marR="1239520">
                        <a:lnSpc>
                          <a:spcPct val="100000"/>
                        </a:lnSpc>
                        <a:spcBef>
                          <a:spcPts val="350"/>
                        </a:spcBef>
                      </a:pPr>
                      <a:r>
                        <a:rPr sz="2800" spc="-5" dirty="0" smtClean="0">
                          <a:latin typeface="Tahoma"/>
                          <a:cs typeface="Tahoma"/>
                        </a:rPr>
                        <a:t>Correct  </a:t>
                      </a:r>
                      <a:r>
                        <a:rPr sz="2800" dirty="0" smtClean="0">
                          <a:latin typeface="Tahoma"/>
                          <a:cs typeface="Tahoma"/>
                        </a:rPr>
                        <a:t>de</a:t>
                      </a:r>
                      <a:r>
                        <a:rPr sz="2800" spc="5" dirty="0" smtClean="0">
                          <a:latin typeface="Tahoma"/>
                          <a:cs typeface="Tahoma"/>
                        </a:rPr>
                        <a:t>c</a:t>
                      </a:r>
                      <a:r>
                        <a:rPr sz="2800" dirty="0" smtClean="0">
                          <a:latin typeface="Tahoma"/>
                          <a:cs typeface="Tahoma"/>
                        </a:rPr>
                        <a:t>is</a:t>
                      </a:r>
                      <a:r>
                        <a:rPr sz="2800" spc="-10" dirty="0" smtClean="0">
                          <a:latin typeface="Tahoma"/>
                          <a:cs typeface="Tahoma"/>
                        </a:rPr>
                        <a:t>i</a:t>
                      </a:r>
                      <a:r>
                        <a:rPr sz="2800" dirty="0" smtClean="0">
                          <a:latin typeface="Tahoma"/>
                          <a:cs typeface="Tahoma"/>
                        </a:rPr>
                        <a:t>on</a:t>
                      </a:r>
                      <a:endParaRPr sz="2800" dirty="0">
                        <a:latin typeface="Tahoma"/>
                        <a:cs typeface="Tahoma"/>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0">
                        <a:lnSpc>
                          <a:spcPct val="100000"/>
                        </a:lnSpc>
                        <a:spcBef>
                          <a:spcPts val="350"/>
                        </a:spcBef>
                      </a:pPr>
                      <a:r>
                        <a:rPr sz="2800" spc="-75" dirty="0">
                          <a:latin typeface="Tahoma"/>
                          <a:cs typeface="Tahoma"/>
                        </a:rPr>
                        <a:t>Type </a:t>
                      </a:r>
                      <a:r>
                        <a:rPr sz="2800" spc="-5" dirty="0">
                          <a:latin typeface="Tahoma"/>
                          <a:cs typeface="Tahoma"/>
                        </a:rPr>
                        <a:t>1</a:t>
                      </a:r>
                      <a:r>
                        <a:rPr sz="2800" spc="75" dirty="0">
                          <a:latin typeface="Tahoma"/>
                          <a:cs typeface="Tahoma"/>
                        </a:rPr>
                        <a:t> </a:t>
                      </a:r>
                      <a:r>
                        <a:rPr sz="2800" spc="-10" dirty="0">
                          <a:latin typeface="Tahoma"/>
                          <a:cs typeface="Tahoma"/>
                        </a:rPr>
                        <a:t>error</a:t>
                      </a:r>
                      <a:endParaRPr sz="2800">
                        <a:latin typeface="Tahoma"/>
                        <a:cs typeface="Tahom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1115695">
                <a:tc>
                  <a:txBody>
                    <a:bodyPr/>
                    <a:lstStyle/>
                    <a:p>
                      <a:pPr marL="107314">
                        <a:lnSpc>
                          <a:spcPct val="100000"/>
                        </a:lnSpc>
                        <a:spcBef>
                          <a:spcPts val="350"/>
                        </a:spcBef>
                      </a:pPr>
                      <a:r>
                        <a:rPr lang="en-IN" sz="2800" spc="-5" dirty="0" smtClean="0">
                          <a:latin typeface="Tahoma"/>
                          <a:cs typeface="Tahoma"/>
                        </a:rPr>
                        <a:t>H</a:t>
                      </a:r>
                      <a:r>
                        <a:rPr lang="en-IN" sz="2800" spc="-5" baseline="-25000" dirty="0" smtClean="0">
                          <a:latin typeface="Tahoma"/>
                          <a:cs typeface="Tahoma"/>
                        </a:rPr>
                        <a:t>0</a:t>
                      </a:r>
                      <a:r>
                        <a:rPr sz="2800" spc="-10" dirty="0" smtClean="0">
                          <a:latin typeface="Tahoma"/>
                          <a:cs typeface="Tahoma"/>
                        </a:rPr>
                        <a:t> </a:t>
                      </a:r>
                      <a:r>
                        <a:rPr sz="2800" spc="-15" dirty="0">
                          <a:latin typeface="Tahoma"/>
                          <a:cs typeface="Tahoma"/>
                        </a:rPr>
                        <a:t>false</a:t>
                      </a:r>
                      <a:endParaRPr sz="2800" dirty="0">
                        <a:latin typeface="Tahoma"/>
                        <a:cs typeface="Tahom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07950">
                        <a:lnSpc>
                          <a:spcPct val="100000"/>
                        </a:lnSpc>
                        <a:spcBef>
                          <a:spcPts val="350"/>
                        </a:spcBef>
                      </a:pPr>
                      <a:r>
                        <a:rPr sz="2800" spc="-75" dirty="0">
                          <a:latin typeface="Tahoma"/>
                          <a:cs typeface="Tahoma"/>
                        </a:rPr>
                        <a:t>Type </a:t>
                      </a:r>
                      <a:r>
                        <a:rPr sz="2800" spc="-5" dirty="0">
                          <a:latin typeface="Tahoma"/>
                          <a:cs typeface="Tahoma"/>
                        </a:rPr>
                        <a:t>2</a:t>
                      </a:r>
                      <a:r>
                        <a:rPr sz="2800" spc="65" dirty="0">
                          <a:latin typeface="Tahoma"/>
                          <a:cs typeface="Tahoma"/>
                        </a:rPr>
                        <a:t> </a:t>
                      </a:r>
                      <a:r>
                        <a:rPr sz="2800" spc="-5" dirty="0">
                          <a:latin typeface="Tahoma"/>
                          <a:cs typeface="Tahoma"/>
                        </a:rPr>
                        <a:t>error</a:t>
                      </a:r>
                      <a:endParaRPr sz="2800">
                        <a:latin typeface="Tahoma"/>
                        <a:cs typeface="Tahoma"/>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07950" marR="1238885">
                        <a:lnSpc>
                          <a:spcPct val="100000"/>
                        </a:lnSpc>
                        <a:spcBef>
                          <a:spcPts val="350"/>
                        </a:spcBef>
                      </a:pPr>
                      <a:r>
                        <a:rPr sz="2800" dirty="0">
                          <a:latin typeface="Tahoma"/>
                          <a:cs typeface="Tahoma"/>
                        </a:rPr>
                        <a:t>Correct  de</a:t>
                      </a:r>
                      <a:r>
                        <a:rPr sz="2800" spc="10" dirty="0">
                          <a:latin typeface="Tahoma"/>
                          <a:cs typeface="Tahoma"/>
                        </a:rPr>
                        <a:t>c</a:t>
                      </a:r>
                      <a:r>
                        <a:rPr sz="2800" dirty="0">
                          <a:latin typeface="Tahoma"/>
                          <a:cs typeface="Tahoma"/>
                        </a:rPr>
                        <a:t>ision</a:t>
                      </a: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
        <p:nvSpPr>
          <p:cNvPr id="40" name="object 40"/>
          <p:cNvSpPr txBox="1"/>
          <p:nvPr/>
        </p:nvSpPr>
        <p:spPr>
          <a:xfrm>
            <a:off x="8510523" y="6552318"/>
            <a:ext cx="203200" cy="194945"/>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100" dirty="0">
                <a:solidFill>
                  <a:srgbClr val="B03E9A"/>
                </a:solidFill>
                <a:latin typeface="Tahoma"/>
                <a:cs typeface="Tahoma"/>
              </a:rPr>
              <a:pPr marL="25400">
                <a:lnSpc>
                  <a:spcPct val="100000"/>
                </a:lnSpc>
                <a:spcBef>
                  <a:spcPts val="105"/>
                </a:spcBef>
              </a:pPr>
              <a:t>13</a:t>
            </a:fld>
            <a:endParaRPr sz="1100">
              <a:latin typeface="Tahoma"/>
              <a:cs typeface="Tahoma"/>
            </a:endParaRPr>
          </a:p>
        </p:txBody>
      </p:sp>
      <p:sp>
        <p:nvSpPr>
          <p:cNvPr id="41" name="TextBox 40"/>
          <p:cNvSpPr txBox="1"/>
          <p:nvPr/>
        </p:nvSpPr>
        <p:spPr>
          <a:xfrm>
            <a:off x="685800" y="556736"/>
            <a:ext cx="7696200" cy="1384995"/>
          </a:xfrm>
          <a:prstGeom prst="rect">
            <a:avLst/>
          </a:prstGeom>
          <a:noFill/>
        </p:spPr>
        <p:txBody>
          <a:bodyPr wrap="square" rtlCol="0">
            <a:spAutoFit/>
          </a:bodyPr>
          <a:lstStyle/>
          <a:p>
            <a:pPr algn="ctr"/>
            <a:r>
              <a:rPr lang="en-IN" sz="4200" dirty="0" smtClean="0">
                <a:solidFill>
                  <a:schemeClr val="accent2">
                    <a:lumMod val="50000"/>
                  </a:schemeClr>
                </a:solidFill>
              </a:rPr>
              <a:t>Type 1 and Type 2 Error</a:t>
            </a:r>
          </a:p>
          <a:p>
            <a:pPr algn="ctr"/>
            <a:r>
              <a:rPr lang="en-IN" sz="4200" dirty="0" smtClean="0">
                <a:solidFill>
                  <a:srgbClr val="00B0F0"/>
                </a:solidFill>
              </a:rPr>
              <a:t>Decision Chart</a:t>
            </a:r>
            <a:endParaRPr lang="en-IN" sz="4200" dirty="0">
              <a:solidFill>
                <a:srgbClr val="00B0F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8"/>
          <p:cNvGraphicFramePr>
            <a:graphicFrameLocks noGrp="1"/>
          </p:cNvGraphicFramePr>
          <p:nvPr/>
        </p:nvGraphicFramePr>
        <p:xfrm>
          <a:off x="609600" y="1447800"/>
          <a:ext cx="8002905" cy="4904103"/>
        </p:xfrm>
        <a:graphic>
          <a:graphicData uri="http://schemas.openxmlformats.org/drawingml/2006/table">
            <a:tbl>
              <a:tblPr firstRow="1" bandRow="1">
                <a:tableStyleId>{2D5ABB26-0587-4C30-8999-92F81FD0307C}</a:tableStyleId>
              </a:tblPr>
              <a:tblGrid>
                <a:gridCol w="2667635"/>
                <a:gridCol w="2667635"/>
                <a:gridCol w="2667635"/>
              </a:tblGrid>
              <a:tr h="518159">
                <a:tc rowSpan="2">
                  <a:txBody>
                    <a:bodyPr/>
                    <a:lstStyle/>
                    <a:p>
                      <a:pPr>
                        <a:lnSpc>
                          <a:spcPct val="100000"/>
                        </a:lnSpc>
                      </a:pPr>
                      <a:endParaRPr sz="2400" dirty="0">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gridSpan="2">
                  <a:txBody>
                    <a:bodyPr/>
                    <a:lstStyle/>
                    <a:p>
                      <a:pPr marL="897890">
                        <a:lnSpc>
                          <a:spcPct val="100000"/>
                        </a:lnSpc>
                        <a:spcBef>
                          <a:spcPts val="345"/>
                        </a:spcBef>
                      </a:pPr>
                      <a:r>
                        <a:rPr sz="2800" spc="-5" dirty="0">
                          <a:latin typeface="Tahoma"/>
                          <a:cs typeface="Tahoma"/>
                        </a:rPr>
                        <a:t>The Null </a:t>
                      </a:r>
                      <a:r>
                        <a:rPr sz="2800" spc="-10" dirty="0">
                          <a:latin typeface="Tahoma"/>
                          <a:cs typeface="Tahoma"/>
                        </a:rPr>
                        <a:t>Hypothesis</a:t>
                      </a:r>
                      <a:r>
                        <a:rPr sz="2800" spc="30" dirty="0">
                          <a:latin typeface="Tahoma"/>
                          <a:cs typeface="Tahoma"/>
                        </a:rPr>
                        <a:t> </a:t>
                      </a:r>
                      <a:r>
                        <a:rPr sz="2800" spc="-5" dirty="0">
                          <a:latin typeface="Tahoma"/>
                          <a:cs typeface="Tahoma"/>
                        </a:rPr>
                        <a:t>is</a:t>
                      </a:r>
                      <a:endParaRPr sz="2800">
                        <a:latin typeface="Tahoma"/>
                        <a:cs typeface="Tahoma"/>
                      </a:endParaRPr>
                    </a:p>
                  </a:txBody>
                  <a:tcPr marL="0" marR="0" marT="4381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c hMerge="1">
                  <a:txBody>
                    <a:bodyPr/>
                    <a:lstStyle/>
                    <a:p>
                      <a:endParaRPr/>
                    </a:p>
                  </a:txBody>
                  <a:tcPr marL="0" marR="0" marT="0" marB="0"/>
                </a:tc>
              </a:tr>
              <a:tr h="457200">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07314">
                        <a:lnSpc>
                          <a:spcPct val="100000"/>
                        </a:lnSpc>
                        <a:spcBef>
                          <a:spcPts val="350"/>
                        </a:spcBef>
                      </a:pPr>
                      <a:r>
                        <a:rPr sz="2400" spc="-65" dirty="0">
                          <a:latin typeface="Tahoma"/>
                          <a:cs typeface="Tahoma"/>
                        </a:rPr>
                        <a:t>True</a:t>
                      </a:r>
                      <a:endParaRPr sz="2400">
                        <a:latin typeface="Tahoma"/>
                        <a:cs typeface="Tahoma"/>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0">
                        <a:lnSpc>
                          <a:spcPct val="100000"/>
                        </a:lnSpc>
                        <a:spcBef>
                          <a:spcPts val="350"/>
                        </a:spcBef>
                      </a:pPr>
                      <a:r>
                        <a:rPr sz="2400" spc="-25" dirty="0">
                          <a:latin typeface="Tahoma"/>
                          <a:cs typeface="Tahoma"/>
                        </a:rPr>
                        <a:t>False</a:t>
                      </a:r>
                      <a:endParaRPr sz="2400">
                        <a:latin typeface="Tahoma"/>
                        <a:cs typeface="Tahom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411480">
                <a:tc>
                  <a:txBody>
                    <a:bodyPr/>
                    <a:lstStyle/>
                    <a:p>
                      <a:pPr marL="106680">
                        <a:lnSpc>
                          <a:spcPts val="2795"/>
                        </a:lnSpc>
                        <a:spcBef>
                          <a:spcPts val="350"/>
                        </a:spcBef>
                      </a:pPr>
                      <a:r>
                        <a:rPr sz="2400" spc="-5" dirty="0">
                          <a:latin typeface="Tahoma"/>
                          <a:cs typeface="Tahoma"/>
                        </a:rPr>
                        <a:t>Accept</a:t>
                      </a:r>
                      <a:r>
                        <a:rPr sz="2400" spc="-10" dirty="0">
                          <a:latin typeface="Tahoma"/>
                          <a:cs typeface="Tahoma"/>
                        </a:rPr>
                        <a:t> </a:t>
                      </a:r>
                      <a:r>
                        <a:rPr sz="2400" dirty="0">
                          <a:latin typeface="Tahoma"/>
                          <a:cs typeface="Tahoma"/>
                        </a:rPr>
                        <a:t>if</a:t>
                      </a:r>
                      <a:endParaRPr sz="2400">
                        <a:latin typeface="Tahoma"/>
                        <a:cs typeface="Tahom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tcPr>
                </a:tc>
                <a:tc>
                  <a:txBody>
                    <a:bodyPr/>
                    <a:lstStyle/>
                    <a:p>
                      <a:pPr marL="107314">
                        <a:lnSpc>
                          <a:spcPts val="2795"/>
                        </a:lnSpc>
                        <a:spcBef>
                          <a:spcPts val="350"/>
                        </a:spcBef>
                      </a:pPr>
                      <a:r>
                        <a:rPr sz="2400" spc="-360" dirty="0">
                          <a:latin typeface="Tahoma"/>
                          <a:cs typeface="Tahoma"/>
                        </a:rPr>
                        <a:t>1-α</a:t>
                      </a:r>
                      <a:r>
                        <a:rPr sz="2400" spc="-5" dirty="0">
                          <a:latin typeface="Tahoma"/>
                          <a:cs typeface="Tahoma"/>
                        </a:rPr>
                        <a:t> (confidence</a:t>
                      </a:r>
                      <a:endParaRPr sz="2400">
                        <a:latin typeface="Tahoma"/>
                        <a:cs typeface="Tahoma"/>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07950">
                        <a:lnSpc>
                          <a:spcPts val="2795"/>
                        </a:lnSpc>
                        <a:spcBef>
                          <a:spcPts val="350"/>
                        </a:spcBef>
                      </a:pPr>
                      <a:r>
                        <a:rPr sz="2400" spc="-1070" dirty="0">
                          <a:latin typeface="Tahoma"/>
                          <a:cs typeface="Tahoma"/>
                        </a:rPr>
                        <a:t>β</a:t>
                      </a:r>
                      <a:r>
                        <a:rPr sz="2400" spc="-10" dirty="0">
                          <a:latin typeface="Tahoma"/>
                          <a:cs typeface="Tahoma"/>
                        </a:rPr>
                        <a:t> </a:t>
                      </a:r>
                      <a:r>
                        <a:rPr lang="en-IN" sz="2400" spc="-10" dirty="0" smtClean="0">
                          <a:latin typeface="Tahoma"/>
                          <a:cs typeface="Tahoma"/>
                        </a:rPr>
                        <a:t> </a:t>
                      </a:r>
                      <a:r>
                        <a:rPr sz="2400" spc="-5" dirty="0" smtClean="0">
                          <a:latin typeface="Tahoma"/>
                          <a:cs typeface="Tahoma"/>
                        </a:rPr>
                        <a:t>(</a:t>
                      </a:r>
                      <a:r>
                        <a:rPr sz="2400" spc="-5" dirty="0">
                          <a:latin typeface="Tahoma"/>
                          <a:cs typeface="Tahoma"/>
                        </a:rPr>
                        <a:t>type </a:t>
                      </a:r>
                      <a:r>
                        <a:rPr sz="2400" dirty="0">
                          <a:latin typeface="Tahoma"/>
                          <a:cs typeface="Tahoma"/>
                        </a:rPr>
                        <a:t>2</a:t>
                      </a:r>
                      <a:r>
                        <a:rPr sz="2400" spc="-20" dirty="0">
                          <a:latin typeface="Tahoma"/>
                          <a:cs typeface="Tahoma"/>
                        </a:rPr>
                        <a:t> </a:t>
                      </a:r>
                      <a:r>
                        <a:rPr sz="2400" spc="-5" dirty="0">
                          <a:latin typeface="Tahoma"/>
                          <a:cs typeface="Tahoma"/>
                        </a:rPr>
                        <a:t>error)</a:t>
                      </a:r>
                      <a:endParaRPr sz="2400" dirty="0">
                        <a:latin typeface="Tahoma"/>
                        <a:cs typeface="Tahom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tcPr>
                </a:tc>
              </a:tr>
              <a:tr h="365760">
                <a:tc>
                  <a:txBody>
                    <a:bodyPr/>
                    <a:lstStyle/>
                    <a:p>
                      <a:pPr marL="106680">
                        <a:lnSpc>
                          <a:spcPts val="2780"/>
                        </a:lnSpc>
                      </a:pPr>
                      <a:r>
                        <a:rPr sz="2400" dirty="0">
                          <a:latin typeface="Tahoma"/>
                          <a:cs typeface="Tahoma"/>
                        </a:rPr>
                        <a:t>p&gt;=0.05(non-</a:t>
                      </a:r>
                      <a:endParaRPr sz="2400">
                        <a:latin typeface="Tahoma"/>
                        <a:cs typeface="Tahoma"/>
                      </a:endParaRPr>
                    </a:p>
                  </a:txBody>
                  <a:tcPr marL="0" marR="0" marT="0" marB="0">
                    <a:lnL w="28575">
                      <a:solidFill>
                        <a:srgbClr val="000000"/>
                      </a:solidFill>
                      <a:prstDash val="solid"/>
                    </a:lnL>
                    <a:lnR w="12700">
                      <a:solidFill>
                        <a:srgbClr val="000000"/>
                      </a:solidFill>
                      <a:prstDash val="solid"/>
                    </a:lnR>
                  </a:tcPr>
                </a:tc>
                <a:tc>
                  <a:txBody>
                    <a:bodyPr/>
                    <a:lstStyle/>
                    <a:p>
                      <a:pPr marL="107314">
                        <a:lnSpc>
                          <a:spcPts val="2780"/>
                        </a:lnSpc>
                      </a:pPr>
                      <a:r>
                        <a:rPr sz="2400" spc="-10" dirty="0">
                          <a:latin typeface="Tahoma"/>
                          <a:cs typeface="Tahoma"/>
                        </a:rPr>
                        <a:t>level)</a:t>
                      </a:r>
                      <a:endParaRPr sz="2400">
                        <a:latin typeface="Tahoma"/>
                        <a:cs typeface="Tahoma"/>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28575">
                      <a:solidFill>
                        <a:srgbClr val="000000"/>
                      </a:solidFill>
                      <a:prstDash val="solid"/>
                    </a:lnR>
                  </a:tcPr>
                </a:tc>
              </a:tr>
              <a:tr h="365125">
                <a:tc>
                  <a:txBody>
                    <a:bodyPr/>
                    <a:lstStyle/>
                    <a:p>
                      <a:pPr marL="106680">
                        <a:lnSpc>
                          <a:spcPts val="2775"/>
                        </a:lnSpc>
                      </a:pPr>
                      <a:r>
                        <a:rPr sz="2400" spc="-5" dirty="0">
                          <a:latin typeface="Tahoma"/>
                          <a:cs typeface="Tahoma"/>
                        </a:rPr>
                        <a:t>significant)</a:t>
                      </a:r>
                      <a:endParaRPr sz="2400">
                        <a:latin typeface="Tahoma"/>
                        <a:cs typeface="Tahoma"/>
                      </a:endParaRPr>
                    </a:p>
                  </a:txBody>
                  <a:tcPr marL="0" marR="0" marT="0" marB="0">
                    <a:lnL w="28575">
                      <a:solidFill>
                        <a:srgbClr val="000000"/>
                      </a:solidFill>
                      <a:prstDash val="solid"/>
                    </a:lnL>
                    <a:lnR w="12700">
                      <a:solidFill>
                        <a:srgbClr val="000000"/>
                      </a:solidFill>
                      <a:prstDash val="solid"/>
                    </a:lnR>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28575">
                      <a:solidFill>
                        <a:srgbClr val="000000"/>
                      </a:solidFill>
                      <a:prstDash val="solid"/>
                    </a:lnR>
                  </a:tcPr>
                </a:tc>
              </a:tr>
              <a:tr h="365125">
                <a:tc>
                  <a:txBody>
                    <a:bodyPr/>
                    <a:lstStyle/>
                    <a:p>
                      <a:pPr marL="106680">
                        <a:lnSpc>
                          <a:spcPts val="2780"/>
                        </a:lnSpc>
                      </a:pPr>
                      <a:r>
                        <a:rPr sz="2400" spc="-5" dirty="0">
                          <a:latin typeface="Tahoma"/>
                          <a:cs typeface="Tahoma"/>
                        </a:rPr>
                        <a:t>conclusion-</a:t>
                      </a:r>
                      <a:endParaRPr sz="2400">
                        <a:latin typeface="Tahoma"/>
                        <a:cs typeface="Tahoma"/>
                      </a:endParaRPr>
                    </a:p>
                  </a:txBody>
                  <a:tcPr marL="0" marR="0" marT="0" marB="0">
                    <a:lnL w="28575">
                      <a:solidFill>
                        <a:srgbClr val="000000"/>
                      </a:solidFill>
                      <a:prstDash val="solid"/>
                    </a:lnL>
                    <a:lnR w="12700">
                      <a:solidFill>
                        <a:srgbClr val="000000"/>
                      </a:solidFill>
                      <a:prstDash val="solid"/>
                    </a:lnR>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28575">
                      <a:solidFill>
                        <a:srgbClr val="000000"/>
                      </a:solidFill>
                      <a:prstDash val="solid"/>
                    </a:lnR>
                  </a:tcPr>
                </a:tc>
              </a:tr>
              <a:tr h="410845">
                <a:tc>
                  <a:txBody>
                    <a:bodyPr/>
                    <a:lstStyle/>
                    <a:p>
                      <a:pPr marL="106680">
                        <a:lnSpc>
                          <a:spcPts val="2875"/>
                        </a:lnSpc>
                      </a:pPr>
                      <a:r>
                        <a:rPr sz="2400" spc="-5" dirty="0">
                          <a:latin typeface="Tahoma"/>
                          <a:cs typeface="Tahoma"/>
                        </a:rPr>
                        <a:t>negative</a:t>
                      </a:r>
                      <a:endParaRPr sz="2400">
                        <a:latin typeface="Tahoma"/>
                        <a:cs typeface="Tahoma"/>
                      </a:endParaRPr>
                    </a:p>
                  </a:txBody>
                  <a:tcPr marL="0" marR="0" marT="0" marB="0">
                    <a:lnL w="28575">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28575">
                      <a:solidFill>
                        <a:srgbClr val="000000"/>
                      </a:solidFill>
                      <a:prstDash val="solid"/>
                    </a:lnR>
                    <a:lnB w="12700">
                      <a:solidFill>
                        <a:srgbClr val="000000"/>
                      </a:solidFill>
                      <a:prstDash val="solid"/>
                    </a:lnB>
                  </a:tcPr>
                </a:tc>
              </a:tr>
              <a:tr h="412115">
                <a:tc>
                  <a:txBody>
                    <a:bodyPr/>
                    <a:lstStyle/>
                    <a:p>
                      <a:pPr marL="106680">
                        <a:lnSpc>
                          <a:spcPts val="2790"/>
                        </a:lnSpc>
                        <a:spcBef>
                          <a:spcPts val="355"/>
                        </a:spcBef>
                      </a:pPr>
                      <a:r>
                        <a:rPr sz="2400" spc="-15" dirty="0">
                          <a:latin typeface="Tahoma"/>
                          <a:cs typeface="Tahoma"/>
                        </a:rPr>
                        <a:t>Reject</a:t>
                      </a:r>
                      <a:r>
                        <a:rPr sz="2400" dirty="0">
                          <a:latin typeface="Tahoma"/>
                          <a:cs typeface="Tahoma"/>
                        </a:rPr>
                        <a:t> if</a:t>
                      </a:r>
                      <a:endParaRPr sz="2400">
                        <a:latin typeface="Tahoma"/>
                        <a:cs typeface="Tahoma"/>
                      </a:endParaRPr>
                    </a:p>
                  </a:txBody>
                  <a:tcPr marL="0" marR="0" marT="45085" marB="0">
                    <a:lnL w="28575">
                      <a:solidFill>
                        <a:srgbClr val="000000"/>
                      </a:solidFill>
                      <a:prstDash val="solid"/>
                    </a:lnL>
                    <a:lnR w="12700">
                      <a:solidFill>
                        <a:srgbClr val="000000"/>
                      </a:solidFill>
                      <a:prstDash val="solid"/>
                    </a:lnR>
                    <a:lnT w="12700">
                      <a:solidFill>
                        <a:srgbClr val="000000"/>
                      </a:solidFill>
                      <a:prstDash val="solid"/>
                    </a:lnT>
                  </a:tcPr>
                </a:tc>
                <a:tc>
                  <a:txBody>
                    <a:bodyPr/>
                    <a:lstStyle/>
                    <a:p>
                      <a:pPr marL="107314">
                        <a:lnSpc>
                          <a:spcPts val="2790"/>
                        </a:lnSpc>
                        <a:spcBef>
                          <a:spcPts val="355"/>
                        </a:spcBef>
                      </a:pPr>
                      <a:r>
                        <a:rPr sz="2400" spc="-1070" dirty="0">
                          <a:latin typeface="Tahoma"/>
                          <a:cs typeface="Tahoma"/>
                        </a:rPr>
                        <a:t>α</a:t>
                      </a:r>
                      <a:r>
                        <a:rPr sz="2400" spc="-10" dirty="0">
                          <a:latin typeface="Tahoma"/>
                          <a:cs typeface="Tahoma"/>
                        </a:rPr>
                        <a:t> </a:t>
                      </a:r>
                      <a:r>
                        <a:rPr lang="en-IN" sz="2400" spc="-10" dirty="0" smtClean="0">
                          <a:latin typeface="Tahoma"/>
                          <a:cs typeface="Tahoma"/>
                        </a:rPr>
                        <a:t> </a:t>
                      </a:r>
                      <a:r>
                        <a:rPr sz="2400" spc="-5" dirty="0" smtClean="0">
                          <a:latin typeface="Tahoma"/>
                          <a:cs typeface="Tahoma"/>
                        </a:rPr>
                        <a:t>(</a:t>
                      </a:r>
                      <a:r>
                        <a:rPr sz="2400" spc="-5" dirty="0">
                          <a:latin typeface="Tahoma"/>
                          <a:cs typeface="Tahoma"/>
                        </a:rPr>
                        <a:t>type </a:t>
                      </a:r>
                      <a:r>
                        <a:rPr sz="2400" dirty="0">
                          <a:latin typeface="Tahoma"/>
                          <a:cs typeface="Tahoma"/>
                        </a:rPr>
                        <a:t>1</a:t>
                      </a:r>
                      <a:r>
                        <a:rPr sz="2400" spc="-20" dirty="0">
                          <a:latin typeface="Tahoma"/>
                          <a:cs typeface="Tahoma"/>
                        </a:rPr>
                        <a:t> </a:t>
                      </a:r>
                      <a:r>
                        <a:rPr sz="2400" spc="-5" dirty="0">
                          <a:latin typeface="Tahoma"/>
                          <a:cs typeface="Tahoma"/>
                        </a:rPr>
                        <a:t>error)</a:t>
                      </a:r>
                      <a:endParaRPr sz="2400" dirty="0">
                        <a:latin typeface="Tahoma"/>
                        <a:cs typeface="Tahom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107950">
                        <a:lnSpc>
                          <a:spcPts val="2790"/>
                        </a:lnSpc>
                        <a:spcBef>
                          <a:spcPts val="355"/>
                        </a:spcBef>
                      </a:pPr>
                      <a:r>
                        <a:rPr sz="2400" spc="-360" dirty="0">
                          <a:latin typeface="Tahoma"/>
                          <a:cs typeface="Tahoma"/>
                        </a:rPr>
                        <a:t>1-β </a:t>
                      </a:r>
                      <a:r>
                        <a:rPr sz="2400" dirty="0">
                          <a:latin typeface="Tahoma"/>
                          <a:cs typeface="Tahoma"/>
                        </a:rPr>
                        <a:t>(power of</a:t>
                      </a:r>
                      <a:r>
                        <a:rPr sz="2400" spc="-90" dirty="0">
                          <a:latin typeface="Tahoma"/>
                          <a:cs typeface="Tahoma"/>
                        </a:rPr>
                        <a:t> </a:t>
                      </a:r>
                      <a:r>
                        <a:rPr sz="2400" spc="-5" dirty="0">
                          <a:latin typeface="Tahoma"/>
                          <a:cs typeface="Tahoma"/>
                        </a:rPr>
                        <a:t>the</a:t>
                      </a:r>
                      <a:endParaRPr sz="2400">
                        <a:latin typeface="Tahoma"/>
                        <a:cs typeface="Tahoma"/>
                      </a:endParaRPr>
                    </a:p>
                  </a:txBody>
                  <a:tcPr marL="0" marR="0" marT="45085" marB="0">
                    <a:lnL w="12700">
                      <a:solidFill>
                        <a:srgbClr val="000000"/>
                      </a:solidFill>
                      <a:prstDash val="solid"/>
                    </a:lnL>
                    <a:lnR w="28575">
                      <a:solidFill>
                        <a:srgbClr val="000000"/>
                      </a:solidFill>
                      <a:prstDash val="solid"/>
                    </a:lnR>
                    <a:lnT w="12700">
                      <a:solidFill>
                        <a:srgbClr val="000000"/>
                      </a:solidFill>
                      <a:prstDash val="solid"/>
                    </a:lnT>
                  </a:tcPr>
                </a:tc>
              </a:tr>
              <a:tr h="365760">
                <a:tc>
                  <a:txBody>
                    <a:bodyPr/>
                    <a:lstStyle/>
                    <a:p>
                      <a:pPr marL="106680">
                        <a:lnSpc>
                          <a:spcPts val="2780"/>
                        </a:lnSpc>
                      </a:pPr>
                      <a:r>
                        <a:rPr sz="2400" dirty="0">
                          <a:latin typeface="Tahoma"/>
                          <a:cs typeface="Tahoma"/>
                        </a:rPr>
                        <a:t>p&lt;0.05(significant</a:t>
                      </a:r>
                      <a:endParaRPr sz="2400">
                        <a:latin typeface="Tahoma"/>
                        <a:cs typeface="Tahoma"/>
                      </a:endParaRPr>
                    </a:p>
                  </a:txBody>
                  <a:tcPr marL="0" marR="0" marT="0" marB="0">
                    <a:lnL w="28575">
                      <a:solidFill>
                        <a:srgbClr val="000000"/>
                      </a:solidFill>
                      <a:prstDash val="solid"/>
                    </a:lnL>
                    <a:lnR w="12700">
                      <a:solidFill>
                        <a:srgbClr val="000000"/>
                      </a:solidFill>
                      <a:prstDash val="solid"/>
                    </a:lnR>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107950">
                        <a:lnSpc>
                          <a:spcPts val="2780"/>
                        </a:lnSpc>
                      </a:pPr>
                      <a:r>
                        <a:rPr sz="2400" spc="-5" dirty="0">
                          <a:latin typeface="Tahoma"/>
                          <a:cs typeface="Tahoma"/>
                        </a:rPr>
                        <a:t>test)</a:t>
                      </a:r>
                      <a:endParaRPr sz="2400">
                        <a:latin typeface="Tahoma"/>
                        <a:cs typeface="Tahoma"/>
                      </a:endParaRPr>
                    </a:p>
                  </a:txBody>
                  <a:tcPr marL="0" marR="0" marT="0" marB="0">
                    <a:lnL w="12700">
                      <a:solidFill>
                        <a:srgbClr val="000000"/>
                      </a:solidFill>
                      <a:prstDash val="solid"/>
                    </a:lnL>
                    <a:lnR w="28575">
                      <a:solidFill>
                        <a:srgbClr val="000000"/>
                      </a:solidFill>
                      <a:prstDash val="solid"/>
                    </a:lnR>
                  </a:tcPr>
                </a:tc>
              </a:tr>
              <a:tr h="365125">
                <a:tc>
                  <a:txBody>
                    <a:bodyPr/>
                    <a:lstStyle/>
                    <a:p>
                      <a:pPr marL="106680">
                        <a:lnSpc>
                          <a:spcPts val="2775"/>
                        </a:lnSpc>
                      </a:pPr>
                      <a:r>
                        <a:rPr sz="2400" dirty="0">
                          <a:latin typeface="Tahoma"/>
                          <a:cs typeface="Tahoma"/>
                        </a:rPr>
                        <a:t>) </a:t>
                      </a:r>
                      <a:r>
                        <a:rPr sz="2400" spc="-5" dirty="0">
                          <a:latin typeface="Tahoma"/>
                          <a:cs typeface="Tahoma"/>
                        </a:rPr>
                        <a:t>conclusion-</a:t>
                      </a:r>
                      <a:endParaRPr sz="2400">
                        <a:latin typeface="Tahoma"/>
                        <a:cs typeface="Tahoma"/>
                      </a:endParaRPr>
                    </a:p>
                  </a:txBody>
                  <a:tcPr marL="0" marR="0" marT="0" marB="0">
                    <a:lnL w="28575">
                      <a:solidFill>
                        <a:srgbClr val="000000"/>
                      </a:solidFill>
                      <a:prstDash val="solid"/>
                    </a:lnL>
                    <a:lnR w="12700">
                      <a:solidFill>
                        <a:srgbClr val="000000"/>
                      </a:solidFill>
                      <a:prstDash val="solid"/>
                    </a:lnR>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28575">
                      <a:solidFill>
                        <a:srgbClr val="000000"/>
                      </a:solidFill>
                      <a:prstDash val="solid"/>
                    </a:lnR>
                  </a:tcPr>
                </a:tc>
              </a:tr>
              <a:tr h="410209">
                <a:tc>
                  <a:txBody>
                    <a:bodyPr/>
                    <a:lstStyle/>
                    <a:p>
                      <a:pPr marL="106680">
                        <a:lnSpc>
                          <a:spcPts val="2875"/>
                        </a:lnSpc>
                      </a:pPr>
                      <a:r>
                        <a:rPr sz="2400" spc="-5" dirty="0">
                          <a:latin typeface="Tahoma"/>
                          <a:cs typeface="Tahoma"/>
                        </a:rPr>
                        <a:t>positive</a:t>
                      </a:r>
                      <a:endParaRPr sz="2400">
                        <a:latin typeface="Tahoma"/>
                        <a:cs typeface="Tahoma"/>
                      </a:endParaRPr>
                    </a:p>
                  </a:txBody>
                  <a:tcPr marL="0" marR="0" marT="0" marB="0">
                    <a:lnL w="28575">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28575">
                      <a:solidFill>
                        <a:srgbClr val="000000"/>
                      </a:solidFill>
                      <a:prstDash val="solid"/>
                    </a:lnR>
                    <a:lnB w="12700">
                      <a:solidFill>
                        <a:srgbClr val="000000"/>
                      </a:solidFill>
                      <a:prstDash val="solid"/>
                    </a:lnB>
                  </a:tcPr>
                </a:tc>
              </a:tr>
              <a:tr h="457200">
                <a:tc>
                  <a:txBody>
                    <a:bodyPr/>
                    <a:lstStyle/>
                    <a:p>
                      <a:pPr>
                        <a:lnSpc>
                          <a:spcPct val="100000"/>
                        </a:lnSpc>
                      </a:pPr>
                      <a:endParaRPr sz="24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400" dirty="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r>
            </a:tbl>
          </a:graphicData>
        </a:graphic>
      </p:graphicFrame>
      <p:sp>
        <p:nvSpPr>
          <p:cNvPr id="69" name="object 69"/>
          <p:cNvSpPr txBox="1"/>
          <p:nvPr/>
        </p:nvSpPr>
        <p:spPr>
          <a:xfrm>
            <a:off x="8510523" y="6552318"/>
            <a:ext cx="203200" cy="194945"/>
          </a:xfrm>
          <a:prstGeom prst="rect">
            <a:avLst/>
          </a:prstGeom>
        </p:spPr>
        <p:txBody>
          <a:bodyPr vert="horz" wrap="square" lIns="0" tIns="13335" rIns="0" bIns="0" rtlCol="0">
            <a:spAutoFit/>
          </a:bodyPr>
          <a:lstStyle/>
          <a:p>
            <a:pPr marL="25400">
              <a:lnSpc>
                <a:spcPct val="100000"/>
              </a:lnSpc>
              <a:spcBef>
                <a:spcPts val="105"/>
              </a:spcBef>
            </a:pPr>
            <a:fld id="{81D60167-4931-47E6-BA6A-407CBD079E47}" type="slidenum">
              <a:rPr sz="1100" dirty="0">
                <a:solidFill>
                  <a:srgbClr val="B03E9A"/>
                </a:solidFill>
                <a:latin typeface="Tahoma"/>
                <a:cs typeface="Tahoma"/>
              </a:rPr>
              <a:pPr marL="25400">
                <a:lnSpc>
                  <a:spcPct val="100000"/>
                </a:lnSpc>
                <a:spcBef>
                  <a:spcPts val="105"/>
                </a:spcBef>
              </a:pPr>
              <a:t>14</a:t>
            </a:fld>
            <a:endParaRPr sz="1100">
              <a:latin typeface="Tahoma"/>
              <a:cs typeface="Tahoma"/>
            </a:endParaRPr>
          </a:p>
        </p:txBody>
      </p:sp>
      <p:sp>
        <p:nvSpPr>
          <p:cNvPr id="70" name="TextBox 69"/>
          <p:cNvSpPr txBox="1"/>
          <p:nvPr/>
        </p:nvSpPr>
        <p:spPr>
          <a:xfrm>
            <a:off x="685800" y="404336"/>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Type 1 and Type 2 Error</a:t>
            </a:r>
            <a:endParaRPr lang="en-IN" sz="4200" dirty="0">
              <a:solidFill>
                <a:schemeClr val="accent2">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p:nvPr/>
        </p:nvSpPr>
        <p:spPr>
          <a:xfrm>
            <a:off x="701675" y="1828800"/>
            <a:ext cx="7756525" cy="4042132"/>
          </a:xfrm>
          <a:prstGeom prst="rect">
            <a:avLst/>
          </a:prstGeom>
        </p:spPr>
        <p:txBody>
          <a:bodyPr vert="horz" wrap="square" lIns="0" tIns="12700" rIns="0" bIns="0" rtlCol="0">
            <a:spAutoFit/>
          </a:bodyPr>
          <a:lstStyle/>
          <a:p>
            <a:pPr marL="12700" marR="5080" indent="1270">
              <a:lnSpc>
                <a:spcPct val="100000"/>
              </a:lnSpc>
              <a:spcBef>
                <a:spcPts val="100"/>
              </a:spcBef>
            </a:pPr>
            <a:r>
              <a:rPr sz="2400" i="1" spc="-5" dirty="0">
                <a:latin typeface="Trebuchet MS"/>
                <a:cs typeface="Trebuchet MS"/>
              </a:rPr>
              <a:t>The probability </a:t>
            </a:r>
            <a:r>
              <a:rPr sz="2400" i="1" dirty="0">
                <a:latin typeface="Trebuchet MS"/>
                <a:cs typeface="Trebuchet MS"/>
              </a:rPr>
              <a:t>of </a:t>
            </a:r>
            <a:r>
              <a:rPr sz="2400" i="1" spc="-5" dirty="0">
                <a:latin typeface="Trebuchet MS"/>
                <a:cs typeface="Trebuchet MS"/>
              </a:rPr>
              <a:t>committing </a:t>
            </a:r>
            <a:r>
              <a:rPr sz="2400" i="1" spc="-60" dirty="0">
                <a:latin typeface="Trebuchet MS"/>
                <a:cs typeface="Trebuchet MS"/>
              </a:rPr>
              <a:t>Type </a:t>
            </a:r>
            <a:r>
              <a:rPr sz="2400" i="1" dirty="0">
                <a:latin typeface="Trebuchet MS"/>
                <a:cs typeface="Trebuchet MS"/>
              </a:rPr>
              <a:t>1 </a:t>
            </a:r>
            <a:r>
              <a:rPr sz="2400" i="1" spc="-5" dirty="0">
                <a:latin typeface="Trebuchet MS"/>
                <a:cs typeface="Trebuchet MS"/>
              </a:rPr>
              <a:t>Error </a:t>
            </a:r>
            <a:r>
              <a:rPr sz="2400" i="1" dirty="0">
                <a:latin typeface="Trebuchet MS"/>
                <a:cs typeface="Trebuchet MS"/>
              </a:rPr>
              <a:t>is called the  </a:t>
            </a:r>
            <a:r>
              <a:rPr sz="2400" i="1" spc="-5" dirty="0">
                <a:latin typeface="Trebuchet MS"/>
                <a:cs typeface="Trebuchet MS"/>
              </a:rPr>
              <a:t>P-value. Thus p-value </a:t>
            </a:r>
            <a:r>
              <a:rPr sz="2400" i="1" dirty="0">
                <a:latin typeface="Trebuchet MS"/>
                <a:cs typeface="Trebuchet MS"/>
              </a:rPr>
              <a:t>is the </a:t>
            </a:r>
            <a:r>
              <a:rPr sz="2400" i="1" spc="-5" dirty="0">
                <a:latin typeface="Trebuchet MS"/>
                <a:cs typeface="Trebuchet MS"/>
              </a:rPr>
              <a:t>chance that </a:t>
            </a:r>
            <a:r>
              <a:rPr sz="2400" i="1" dirty="0">
                <a:latin typeface="Trebuchet MS"/>
                <a:cs typeface="Trebuchet MS"/>
              </a:rPr>
              <a:t>the </a:t>
            </a:r>
            <a:r>
              <a:rPr sz="2400" i="1" spc="-10" dirty="0">
                <a:latin typeface="Trebuchet MS"/>
                <a:cs typeface="Trebuchet MS"/>
              </a:rPr>
              <a:t>presence  </a:t>
            </a:r>
            <a:r>
              <a:rPr sz="2400" i="1" dirty="0">
                <a:latin typeface="Trebuchet MS"/>
                <a:cs typeface="Trebuchet MS"/>
              </a:rPr>
              <a:t>of </a:t>
            </a:r>
            <a:r>
              <a:rPr sz="2400" i="1" spc="-10" dirty="0">
                <a:latin typeface="Trebuchet MS"/>
                <a:cs typeface="Trebuchet MS"/>
              </a:rPr>
              <a:t>difference </a:t>
            </a:r>
            <a:r>
              <a:rPr sz="2400" i="1" dirty="0">
                <a:latin typeface="Trebuchet MS"/>
                <a:cs typeface="Trebuchet MS"/>
              </a:rPr>
              <a:t>is </a:t>
            </a:r>
            <a:r>
              <a:rPr sz="2400" i="1" spc="-5" dirty="0">
                <a:latin typeface="Trebuchet MS"/>
                <a:cs typeface="Trebuchet MS"/>
              </a:rPr>
              <a:t>concluded when actually there </a:t>
            </a:r>
            <a:r>
              <a:rPr sz="2400" i="1" dirty="0">
                <a:latin typeface="Trebuchet MS"/>
                <a:cs typeface="Trebuchet MS"/>
              </a:rPr>
              <a:t>is</a:t>
            </a:r>
            <a:r>
              <a:rPr sz="2400" i="1" spc="105" dirty="0">
                <a:latin typeface="Trebuchet MS"/>
                <a:cs typeface="Trebuchet MS"/>
              </a:rPr>
              <a:t> </a:t>
            </a:r>
            <a:r>
              <a:rPr sz="2400" i="1" spc="-10" dirty="0">
                <a:latin typeface="Trebuchet MS"/>
                <a:cs typeface="Trebuchet MS"/>
              </a:rPr>
              <a:t>none.</a:t>
            </a:r>
            <a:endParaRPr sz="2400" dirty="0">
              <a:latin typeface="Trebuchet MS"/>
              <a:cs typeface="Trebuchet MS"/>
            </a:endParaRPr>
          </a:p>
          <a:p>
            <a:pPr>
              <a:lnSpc>
                <a:spcPct val="100000"/>
              </a:lnSpc>
              <a:spcBef>
                <a:spcPts val="55"/>
              </a:spcBef>
            </a:pPr>
            <a:endParaRPr sz="3500" dirty="0">
              <a:latin typeface="Times New Roman"/>
              <a:cs typeface="Times New Roman"/>
            </a:endParaRPr>
          </a:p>
          <a:p>
            <a:pPr marL="469900" marR="76200" indent="-457200">
              <a:lnSpc>
                <a:spcPct val="100000"/>
              </a:lnSpc>
              <a:buFont typeface="Wingdings" pitchFamily="2" charset="2"/>
              <a:buChar char="§"/>
            </a:pPr>
            <a:r>
              <a:rPr sz="2400" spc="-5" dirty="0">
                <a:latin typeface="Trebuchet MS"/>
                <a:cs typeface="Trebuchet MS"/>
              </a:rPr>
              <a:t>When the </a:t>
            </a:r>
            <a:r>
              <a:rPr sz="2400" dirty="0" smtClean="0">
                <a:latin typeface="Trebuchet MS"/>
                <a:cs typeface="Trebuchet MS"/>
              </a:rPr>
              <a:t>p</a:t>
            </a:r>
            <a:r>
              <a:rPr lang="en-IN" sz="2400" dirty="0" smtClean="0">
                <a:latin typeface="Trebuchet MS"/>
                <a:cs typeface="Trebuchet MS"/>
              </a:rPr>
              <a:t>-</a:t>
            </a:r>
            <a:r>
              <a:rPr sz="2400" dirty="0" smtClean="0">
                <a:latin typeface="Trebuchet MS"/>
                <a:cs typeface="Trebuchet MS"/>
              </a:rPr>
              <a:t>value </a:t>
            </a:r>
            <a:r>
              <a:rPr sz="2400" spc="-5" dirty="0">
                <a:latin typeface="Trebuchet MS"/>
                <a:cs typeface="Trebuchet MS"/>
              </a:rPr>
              <a:t>is between 0.05 and 0.01 the </a:t>
            </a:r>
            <a:r>
              <a:rPr sz="2400" dirty="0">
                <a:latin typeface="Trebuchet MS"/>
                <a:cs typeface="Trebuchet MS"/>
              </a:rPr>
              <a:t>result </a:t>
            </a:r>
            <a:r>
              <a:rPr sz="2400" spc="-5" dirty="0">
                <a:latin typeface="Trebuchet MS"/>
                <a:cs typeface="Trebuchet MS"/>
              </a:rPr>
              <a:t>is  usually called</a:t>
            </a:r>
            <a:r>
              <a:rPr sz="2400" spc="30" dirty="0">
                <a:latin typeface="Trebuchet MS"/>
                <a:cs typeface="Trebuchet MS"/>
              </a:rPr>
              <a:t> </a:t>
            </a:r>
            <a:r>
              <a:rPr sz="2400" spc="-5" dirty="0">
                <a:latin typeface="Trebuchet MS"/>
                <a:cs typeface="Trebuchet MS"/>
              </a:rPr>
              <a:t>significant.</a:t>
            </a:r>
            <a:endParaRPr sz="2400" dirty="0">
              <a:latin typeface="Trebuchet MS"/>
              <a:cs typeface="Trebuchet MS"/>
            </a:endParaRPr>
          </a:p>
          <a:p>
            <a:pPr marL="469900" marR="560705" indent="-457200">
              <a:lnSpc>
                <a:spcPct val="100000"/>
              </a:lnSpc>
              <a:spcBef>
                <a:spcPts val="605"/>
              </a:spcBef>
              <a:buFont typeface="Wingdings" pitchFamily="2" charset="2"/>
              <a:buChar char="§"/>
            </a:pPr>
            <a:r>
              <a:rPr sz="2400" spc="-5" dirty="0">
                <a:latin typeface="Trebuchet MS"/>
                <a:cs typeface="Trebuchet MS"/>
              </a:rPr>
              <a:t>When </a:t>
            </a:r>
            <a:r>
              <a:rPr sz="2400" dirty="0">
                <a:latin typeface="Trebuchet MS"/>
                <a:cs typeface="Trebuchet MS"/>
              </a:rPr>
              <a:t>p value </a:t>
            </a:r>
            <a:r>
              <a:rPr sz="2400" spc="-5" dirty="0">
                <a:latin typeface="Trebuchet MS"/>
                <a:cs typeface="Trebuchet MS"/>
              </a:rPr>
              <a:t>is </a:t>
            </a:r>
            <a:r>
              <a:rPr sz="2400" dirty="0">
                <a:latin typeface="Trebuchet MS"/>
                <a:cs typeface="Trebuchet MS"/>
              </a:rPr>
              <a:t>less </a:t>
            </a:r>
            <a:r>
              <a:rPr sz="2400" spc="-5" dirty="0">
                <a:latin typeface="Trebuchet MS"/>
                <a:cs typeface="Trebuchet MS"/>
              </a:rPr>
              <a:t>than 0.01, </a:t>
            </a:r>
            <a:r>
              <a:rPr sz="2400" dirty="0">
                <a:latin typeface="Trebuchet MS"/>
                <a:cs typeface="Trebuchet MS"/>
              </a:rPr>
              <a:t>result </a:t>
            </a:r>
            <a:r>
              <a:rPr sz="2400" spc="-5" dirty="0">
                <a:latin typeface="Trebuchet MS"/>
                <a:cs typeface="Trebuchet MS"/>
              </a:rPr>
              <a:t>is often called  highly</a:t>
            </a:r>
            <a:r>
              <a:rPr sz="2400" spc="15" dirty="0">
                <a:latin typeface="Trebuchet MS"/>
                <a:cs typeface="Trebuchet MS"/>
              </a:rPr>
              <a:t> </a:t>
            </a:r>
            <a:r>
              <a:rPr sz="2400" spc="-5" dirty="0">
                <a:latin typeface="Trebuchet MS"/>
                <a:cs typeface="Trebuchet MS"/>
              </a:rPr>
              <a:t>significant.</a:t>
            </a:r>
            <a:endParaRPr sz="2400" dirty="0">
              <a:latin typeface="Trebuchet MS"/>
              <a:cs typeface="Trebuchet MS"/>
            </a:endParaRPr>
          </a:p>
          <a:p>
            <a:pPr marL="469900" indent="-457200">
              <a:lnSpc>
                <a:spcPct val="100000"/>
              </a:lnSpc>
              <a:spcBef>
                <a:spcPts val="600"/>
              </a:spcBef>
              <a:buFont typeface="Wingdings" pitchFamily="2" charset="2"/>
              <a:buChar char="§"/>
            </a:pPr>
            <a:r>
              <a:rPr sz="2400" spc="-5" dirty="0">
                <a:latin typeface="Trebuchet MS"/>
                <a:cs typeface="Trebuchet MS"/>
              </a:rPr>
              <a:t>When </a:t>
            </a:r>
            <a:r>
              <a:rPr sz="2400" dirty="0">
                <a:latin typeface="Trebuchet MS"/>
                <a:cs typeface="Trebuchet MS"/>
              </a:rPr>
              <a:t>p value </a:t>
            </a:r>
            <a:r>
              <a:rPr sz="2400" spc="-5" dirty="0">
                <a:latin typeface="Trebuchet MS"/>
                <a:cs typeface="Trebuchet MS"/>
              </a:rPr>
              <a:t>is </a:t>
            </a:r>
            <a:r>
              <a:rPr sz="2400" dirty="0">
                <a:latin typeface="Trebuchet MS"/>
                <a:cs typeface="Trebuchet MS"/>
              </a:rPr>
              <a:t>less </a:t>
            </a:r>
            <a:r>
              <a:rPr sz="2400" spc="-5" dirty="0">
                <a:latin typeface="Trebuchet MS"/>
                <a:cs typeface="Trebuchet MS"/>
              </a:rPr>
              <a:t>than 0.001 and 0.005, </a:t>
            </a:r>
            <a:r>
              <a:rPr sz="2400" dirty="0">
                <a:latin typeface="Trebuchet MS"/>
                <a:cs typeface="Trebuchet MS"/>
              </a:rPr>
              <a:t>result</a:t>
            </a:r>
            <a:r>
              <a:rPr sz="2400" spc="80" dirty="0">
                <a:latin typeface="Trebuchet MS"/>
                <a:cs typeface="Trebuchet MS"/>
              </a:rPr>
              <a:t> </a:t>
            </a:r>
            <a:r>
              <a:rPr sz="2400" spc="-5" dirty="0">
                <a:latin typeface="Trebuchet MS"/>
                <a:cs typeface="Trebuchet MS"/>
              </a:rPr>
              <a:t>is</a:t>
            </a:r>
            <a:endParaRPr sz="2400" dirty="0">
              <a:latin typeface="Trebuchet MS"/>
              <a:cs typeface="Trebuchet MS"/>
            </a:endParaRPr>
          </a:p>
          <a:p>
            <a:pPr marL="469900" indent="-457200">
              <a:lnSpc>
                <a:spcPct val="100000"/>
              </a:lnSpc>
            </a:pPr>
            <a:r>
              <a:rPr lang="en-IN" sz="2400" spc="-5" dirty="0" smtClean="0">
                <a:latin typeface="Trebuchet MS"/>
                <a:cs typeface="Trebuchet MS"/>
              </a:rPr>
              <a:t>     </a:t>
            </a:r>
            <a:r>
              <a:rPr sz="2400" spc="-5" dirty="0" smtClean="0">
                <a:latin typeface="Trebuchet MS"/>
                <a:cs typeface="Trebuchet MS"/>
              </a:rPr>
              <a:t>taken </a:t>
            </a:r>
            <a:r>
              <a:rPr sz="2400" spc="-5" dirty="0">
                <a:latin typeface="Trebuchet MS"/>
                <a:cs typeface="Trebuchet MS"/>
              </a:rPr>
              <a:t>as </a:t>
            </a:r>
            <a:r>
              <a:rPr sz="2400" dirty="0">
                <a:latin typeface="Trebuchet MS"/>
                <a:cs typeface="Trebuchet MS"/>
              </a:rPr>
              <a:t>very </a:t>
            </a:r>
            <a:r>
              <a:rPr sz="2400" spc="-5" dirty="0">
                <a:latin typeface="Trebuchet MS"/>
                <a:cs typeface="Trebuchet MS"/>
              </a:rPr>
              <a:t>highly</a:t>
            </a:r>
            <a:r>
              <a:rPr sz="2400" spc="40" dirty="0">
                <a:latin typeface="Trebuchet MS"/>
                <a:cs typeface="Trebuchet MS"/>
              </a:rPr>
              <a:t> </a:t>
            </a:r>
            <a:r>
              <a:rPr sz="2400" spc="-5" dirty="0">
                <a:latin typeface="Trebuchet MS"/>
                <a:cs typeface="Trebuchet MS"/>
              </a:rPr>
              <a:t>significant.</a:t>
            </a:r>
            <a:endParaRPr sz="2400" dirty="0">
              <a:latin typeface="Trebuchet MS"/>
              <a:cs typeface="Trebuchet MS"/>
            </a:endParaRPr>
          </a:p>
        </p:txBody>
      </p:sp>
      <p:sp>
        <p:nvSpPr>
          <p:cNvPr id="18" name="object 18"/>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15</a:t>
            </a:fld>
            <a:endParaRPr dirty="0"/>
          </a:p>
        </p:txBody>
      </p:sp>
      <p:sp>
        <p:nvSpPr>
          <p:cNvPr id="20" name="TextBox 19"/>
          <p:cNvSpPr txBox="1"/>
          <p:nvPr/>
        </p:nvSpPr>
        <p:spPr>
          <a:xfrm>
            <a:off x="2590800" y="480536"/>
            <a:ext cx="3810000" cy="738664"/>
          </a:xfrm>
          <a:prstGeom prst="rect">
            <a:avLst/>
          </a:prstGeom>
          <a:noFill/>
        </p:spPr>
        <p:txBody>
          <a:bodyPr wrap="square" rtlCol="0">
            <a:spAutoFit/>
          </a:bodyPr>
          <a:lstStyle/>
          <a:p>
            <a:pPr algn="ctr"/>
            <a:r>
              <a:rPr lang="en-IN" sz="4200" dirty="0" smtClean="0">
                <a:solidFill>
                  <a:schemeClr val="accent2">
                    <a:lumMod val="50000"/>
                  </a:schemeClr>
                </a:solidFill>
              </a:rPr>
              <a:t>P-value</a:t>
            </a:r>
            <a:endParaRPr lang="en-IN" sz="4200" dirty="0">
              <a:solidFill>
                <a:schemeClr val="accent2">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7240" y="2338451"/>
            <a:ext cx="332841" cy="2484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77240" y="3512184"/>
            <a:ext cx="332841" cy="24841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39164" y="2220595"/>
            <a:ext cx="6097905" cy="1929130"/>
          </a:xfrm>
          <a:prstGeom prst="rect">
            <a:avLst/>
          </a:prstGeom>
        </p:spPr>
        <p:txBody>
          <a:bodyPr vert="horz" wrap="square" lIns="0" tIns="26034" rIns="0" bIns="0" rtlCol="0">
            <a:spAutoFit/>
          </a:bodyPr>
          <a:lstStyle/>
          <a:p>
            <a:pPr marL="12700" marR="5080">
              <a:lnSpc>
                <a:spcPts val="2870"/>
              </a:lnSpc>
              <a:spcBef>
                <a:spcPts val="204"/>
              </a:spcBef>
            </a:pPr>
            <a:r>
              <a:rPr sz="2400" spc="-5" dirty="0">
                <a:latin typeface="Trebuchet MS"/>
                <a:cs typeface="Trebuchet MS"/>
              </a:rPr>
              <a:t>If </a:t>
            </a:r>
            <a:r>
              <a:rPr sz="2400" dirty="0">
                <a:latin typeface="Trebuchet MS"/>
                <a:cs typeface="Trebuchet MS"/>
              </a:rPr>
              <a:t>H</a:t>
            </a:r>
            <a:r>
              <a:rPr sz="2400" baseline="-20833" dirty="0">
                <a:latin typeface="Trebuchet MS"/>
                <a:cs typeface="Trebuchet MS"/>
              </a:rPr>
              <a:t>A </a:t>
            </a:r>
            <a:r>
              <a:rPr sz="2400" dirty="0">
                <a:latin typeface="Trebuchet MS"/>
                <a:cs typeface="Trebuchet MS"/>
              </a:rPr>
              <a:t>states </a:t>
            </a:r>
            <a:r>
              <a:rPr sz="2400" dirty="0">
                <a:latin typeface="Symbol"/>
                <a:cs typeface="Symbol"/>
              </a:rPr>
              <a:t></a:t>
            </a:r>
            <a:r>
              <a:rPr sz="2400" dirty="0">
                <a:latin typeface="Times New Roman"/>
                <a:cs typeface="Times New Roman"/>
              </a:rPr>
              <a:t> </a:t>
            </a:r>
            <a:r>
              <a:rPr sz="2400" spc="-5" dirty="0">
                <a:latin typeface="Trebuchet MS"/>
                <a:cs typeface="Trebuchet MS"/>
              </a:rPr>
              <a:t>is </a:t>
            </a:r>
            <a:r>
              <a:rPr sz="2400" dirty="0">
                <a:latin typeface="Trebuchet MS"/>
                <a:cs typeface="Trebuchet MS"/>
              </a:rPr>
              <a:t>&lt; some value, </a:t>
            </a:r>
            <a:r>
              <a:rPr sz="2400" spc="-5" dirty="0">
                <a:latin typeface="Trebuchet MS"/>
                <a:cs typeface="Trebuchet MS"/>
              </a:rPr>
              <a:t>critical region  occupies </a:t>
            </a:r>
            <a:r>
              <a:rPr sz="2400" dirty="0">
                <a:latin typeface="Trebuchet MS"/>
                <a:cs typeface="Trebuchet MS"/>
              </a:rPr>
              <a:t>left</a:t>
            </a:r>
            <a:r>
              <a:rPr sz="2400" spc="25" dirty="0">
                <a:latin typeface="Trebuchet MS"/>
                <a:cs typeface="Trebuchet MS"/>
              </a:rPr>
              <a:t> </a:t>
            </a:r>
            <a:r>
              <a:rPr sz="2400" spc="-5" dirty="0">
                <a:latin typeface="Trebuchet MS"/>
                <a:cs typeface="Trebuchet MS"/>
              </a:rPr>
              <a:t>tail.</a:t>
            </a:r>
            <a:endParaRPr sz="2400">
              <a:latin typeface="Trebuchet MS"/>
              <a:cs typeface="Trebuchet MS"/>
            </a:endParaRPr>
          </a:p>
          <a:p>
            <a:pPr>
              <a:lnSpc>
                <a:spcPct val="100000"/>
              </a:lnSpc>
              <a:spcBef>
                <a:spcPts val="50"/>
              </a:spcBef>
            </a:pPr>
            <a:endParaRPr sz="3000">
              <a:latin typeface="Times New Roman"/>
              <a:cs typeface="Times New Roman"/>
            </a:endParaRPr>
          </a:p>
          <a:p>
            <a:pPr marL="12700" marR="5080">
              <a:lnSpc>
                <a:spcPts val="2870"/>
              </a:lnSpc>
            </a:pPr>
            <a:r>
              <a:rPr sz="2400" spc="-5" dirty="0">
                <a:latin typeface="Trebuchet MS"/>
                <a:cs typeface="Trebuchet MS"/>
              </a:rPr>
              <a:t>If </a:t>
            </a:r>
            <a:r>
              <a:rPr sz="2400" dirty="0">
                <a:latin typeface="Trebuchet MS"/>
                <a:cs typeface="Trebuchet MS"/>
              </a:rPr>
              <a:t>H</a:t>
            </a:r>
            <a:r>
              <a:rPr sz="2400" baseline="-20833" dirty="0">
                <a:latin typeface="Trebuchet MS"/>
                <a:cs typeface="Trebuchet MS"/>
              </a:rPr>
              <a:t>A </a:t>
            </a:r>
            <a:r>
              <a:rPr sz="2400" dirty="0">
                <a:latin typeface="Trebuchet MS"/>
                <a:cs typeface="Trebuchet MS"/>
              </a:rPr>
              <a:t>states </a:t>
            </a:r>
            <a:r>
              <a:rPr sz="2400" dirty="0">
                <a:latin typeface="Symbol"/>
                <a:cs typeface="Symbol"/>
              </a:rPr>
              <a:t></a:t>
            </a:r>
            <a:r>
              <a:rPr sz="2400" dirty="0">
                <a:latin typeface="Times New Roman"/>
                <a:cs typeface="Times New Roman"/>
              </a:rPr>
              <a:t> </a:t>
            </a:r>
            <a:r>
              <a:rPr sz="2400" spc="-5" dirty="0">
                <a:latin typeface="Trebuchet MS"/>
                <a:cs typeface="Trebuchet MS"/>
              </a:rPr>
              <a:t>is </a:t>
            </a:r>
            <a:r>
              <a:rPr sz="2400" dirty="0">
                <a:latin typeface="Trebuchet MS"/>
                <a:cs typeface="Trebuchet MS"/>
              </a:rPr>
              <a:t>&gt; some value, </a:t>
            </a:r>
            <a:r>
              <a:rPr sz="2400" spc="-5" dirty="0">
                <a:latin typeface="Trebuchet MS"/>
                <a:cs typeface="Trebuchet MS"/>
              </a:rPr>
              <a:t>critical region  occupies </a:t>
            </a:r>
            <a:r>
              <a:rPr sz="2400" dirty="0">
                <a:latin typeface="Trebuchet MS"/>
                <a:cs typeface="Trebuchet MS"/>
              </a:rPr>
              <a:t>right</a:t>
            </a:r>
            <a:r>
              <a:rPr sz="2400" spc="20" dirty="0">
                <a:latin typeface="Trebuchet MS"/>
                <a:cs typeface="Trebuchet MS"/>
              </a:rPr>
              <a:t> </a:t>
            </a:r>
            <a:r>
              <a:rPr sz="2400" spc="-5" dirty="0">
                <a:latin typeface="Trebuchet MS"/>
                <a:cs typeface="Trebuchet MS"/>
              </a:rPr>
              <a:t>tail.</a:t>
            </a:r>
            <a:endParaRPr sz="2400">
              <a:latin typeface="Trebuchet MS"/>
              <a:cs typeface="Trebuchet MS"/>
            </a:endParaRPr>
          </a:p>
        </p:txBody>
      </p:sp>
      <p:sp>
        <p:nvSpPr>
          <p:cNvPr id="5" name="object 5"/>
          <p:cNvSpPr txBox="1">
            <a:spLocks noGrp="1"/>
          </p:cNvSpPr>
          <p:nvPr>
            <p:ph type="title"/>
          </p:nvPr>
        </p:nvSpPr>
        <p:spPr>
          <a:xfrm>
            <a:off x="685800" y="381000"/>
            <a:ext cx="7772400" cy="1143000"/>
          </a:xfrm>
          <a:prstGeom prst="rect">
            <a:avLst/>
          </a:prstGeom>
          <a:ln w="9144">
            <a:solidFill>
              <a:srgbClr val="000000"/>
            </a:solidFill>
          </a:ln>
        </p:spPr>
        <p:txBody>
          <a:bodyPr vert="horz" wrap="square" lIns="0" tIns="283210" rIns="0" bIns="0" rtlCol="0">
            <a:spAutoFit/>
          </a:bodyPr>
          <a:lstStyle/>
          <a:p>
            <a:pPr marL="1982470">
              <a:lnSpc>
                <a:spcPct val="100000"/>
              </a:lnSpc>
              <a:spcBef>
                <a:spcPts val="2230"/>
              </a:spcBef>
            </a:pPr>
            <a:r>
              <a:rPr sz="3600" b="1" i="1" spc="-35" dirty="0">
                <a:solidFill>
                  <a:srgbClr val="F8B639"/>
                </a:solidFill>
                <a:latin typeface="Trebuchet MS"/>
                <a:cs typeface="Trebuchet MS"/>
              </a:rPr>
              <a:t>ONE-TAILED</a:t>
            </a:r>
            <a:r>
              <a:rPr sz="3600" b="1" i="1" spc="-15" dirty="0">
                <a:solidFill>
                  <a:srgbClr val="F8B639"/>
                </a:solidFill>
                <a:latin typeface="Trebuchet MS"/>
                <a:cs typeface="Trebuchet MS"/>
              </a:rPr>
              <a:t> </a:t>
            </a:r>
            <a:r>
              <a:rPr sz="3600" b="1" i="1" spc="-5" dirty="0">
                <a:solidFill>
                  <a:srgbClr val="F8B639"/>
                </a:solidFill>
                <a:latin typeface="Trebuchet MS"/>
                <a:cs typeface="Trebuchet MS"/>
              </a:rPr>
              <a:t>TEST</a:t>
            </a:r>
            <a:endParaRPr sz="3600">
              <a:latin typeface="Trebuchet MS"/>
              <a:cs typeface="Trebuchet MS"/>
            </a:endParaRPr>
          </a:p>
        </p:txBody>
      </p:sp>
      <p:sp>
        <p:nvSpPr>
          <p:cNvPr id="6" name="object 6"/>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5485" y="1672310"/>
            <a:ext cx="1357630" cy="848994"/>
          </a:xfrm>
          <a:prstGeom prst="rect">
            <a:avLst/>
          </a:prstGeom>
        </p:spPr>
        <p:txBody>
          <a:bodyPr vert="horz" wrap="square" lIns="0" tIns="119380" rIns="0" bIns="0" rtlCol="0">
            <a:spAutoFit/>
          </a:bodyPr>
          <a:lstStyle/>
          <a:p>
            <a:pPr marL="12700">
              <a:lnSpc>
                <a:spcPct val="100000"/>
              </a:lnSpc>
              <a:spcBef>
                <a:spcPts val="940"/>
              </a:spcBef>
            </a:pPr>
            <a:r>
              <a:rPr sz="2000" b="1" i="1" dirty="0">
                <a:latin typeface="Trebuchet MS"/>
                <a:cs typeface="Trebuchet MS"/>
              </a:rPr>
              <a:t>H</a:t>
            </a:r>
            <a:r>
              <a:rPr sz="1950" b="1" baseline="-21367" dirty="0">
                <a:latin typeface="Trebuchet MS"/>
                <a:cs typeface="Trebuchet MS"/>
              </a:rPr>
              <a:t>0</a:t>
            </a:r>
            <a:r>
              <a:rPr sz="2000" b="1" dirty="0">
                <a:latin typeface="Trebuchet MS"/>
                <a:cs typeface="Trebuchet MS"/>
              </a:rPr>
              <a:t>: µ =</a:t>
            </a:r>
            <a:r>
              <a:rPr sz="2000" b="1" spc="-75" dirty="0">
                <a:latin typeface="Trebuchet MS"/>
                <a:cs typeface="Trebuchet MS"/>
              </a:rPr>
              <a:t> </a:t>
            </a:r>
            <a:r>
              <a:rPr sz="2000" b="1" dirty="0">
                <a:latin typeface="Trebuchet MS"/>
                <a:cs typeface="Trebuchet MS"/>
              </a:rPr>
              <a:t>100</a:t>
            </a:r>
            <a:endParaRPr sz="2000">
              <a:latin typeface="Trebuchet MS"/>
              <a:cs typeface="Trebuchet MS"/>
            </a:endParaRPr>
          </a:p>
          <a:p>
            <a:pPr marL="12700">
              <a:lnSpc>
                <a:spcPct val="100000"/>
              </a:lnSpc>
              <a:spcBef>
                <a:spcPts val="840"/>
              </a:spcBef>
            </a:pPr>
            <a:r>
              <a:rPr sz="2000" b="1" i="1" dirty="0">
                <a:latin typeface="Trebuchet MS"/>
                <a:cs typeface="Trebuchet MS"/>
              </a:rPr>
              <a:t>H</a:t>
            </a:r>
            <a:r>
              <a:rPr sz="1950" b="1" baseline="-21367" dirty="0">
                <a:latin typeface="Trebuchet MS"/>
                <a:cs typeface="Trebuchet MS"/>
              </a:rPr>
              <a:t>1</a:t>
            </a:r>
            <a:r>
              <a:rPr sz="2000" b="1" dirty="0">
                <a:latin typeface="Trebuchet MS"/>
                <a:cs typeface="Trebuchet MS"/>
              </a:rPr>
              <a:t>: µ &gt;</a:t>
            </a:r>
            <a:r>
              <a:rPr sz="2000" b="1" spc="-75" dirty="0">
                <a:latin typeface="Trebuchet MS"/>
                <a:cs typeface="Trebuchet MS"/>
              </a:rPr>
              <a:t> </a:t>
            </a:r>
            <a:r>
              <a:rPr sz="2000" b="1" dirty="0">
                <a:latin typeface="Trebuchet MS"/>
                <a:cs typeface="Trebuchet MS"/>
              </a:rPr>
              <a:t>100</a:t>
            </a:r>
            <a:endParaRPr sz="2000">
              <a:latin typeface="Trebuchet MS"/>
              <a:cs typeface="Trebuchet MS"/>
            </a:endParaRPr>
          </a:p>
        </p:txBody>
      </p:sp>
      <p:sp>
        <p:nvSpPr>
          <p:cNvPr id="3" name="object 3"/>
          <p:cNvSpPr txBox="1"/>
          <p:nvPr/>
        </p:nvSpPr>
        <p:spPr>
          <a:xfrm>
            <a:off x="6245478" y="5595315"/>
            <a:ext cx="2255520" cy="794385"/>
          </a:xfrm>
          <a:prstGeom prst="rect">
            <a:avLst/>
          </a:prstGeom>
        </p:spPr>
        <p:txBody>
          <a:bodyPr vert="horz" wrap="square" lIns="0" tIns="12700" rIns="0" bIns="0" rtlCol="0">
            <a:spAutoFit/>
          </a:bodyPr>
          <a:lstStyle/>
          <a:p>
            <a:pPr marR="59690" algn="ctr">
              <a:lnSpc>
                <a:spcPts val="2050"/>
              </a:lnSpc>
              <a:spcBef>
                <a:spcPts val="100"/>
              </a:spcBef>
            </a:pPr>
            <a:r>
              <a:rPr sz="1800" b="1" spc="-25" dirty="0">
                <a:latin typeface="Trebuchet MS"/>
                <a:cs typeface="Trebuchet MS"/>
              </a:rPr>
              <a:t>Values</a:t>
            </a:r>
            <a:r>
              <a:rPr sz="1800" b="1" spc="-15" dirty="0">
                <a:latin typeface="Trebuchet MS"/>
                <a:cs typeface="Trebuchet MS"/>
              </a:rPr>
              <a:t> </a:t>
            </a:r>
            <a:r>
              <a:rPr sz="1800" b="1" spc="-5" dirty="0">
                <a:latin typeface="Trebuchet MS"/>
                <a:cs typeface="Trebuchet MS"/>
              </a:rPr>
              <a:t>that</a:t>
            </a:r>
            <a:endParaRPr sz="1800">
              <a:latin typeface="Trebuchet MS"/>
              <a:cs typeface="Trebuchet MS"/>
            </a:endParaRPr>
          </a:p>
          <a:p>
            <a:pPr algn="ctr">
              <a:lnSpc>
                <a:spcPts val="1945"/>
              </a:lnSpc>
            </a:pPr>
            <a:r>
              <a:rPr sz="1800" b="1" spc="-5" dirty="0">
                <a:latin typeface="Trebuchet MS"/>
                <a:cs typeface="Trebuchet MS"/>
              </a:rPr>
              <a:t>differ “significantly”</a:t>
            </a:r>
            <a:endParaRPr sz="1800">
              <a:latin typeface="Trebuchet MS"/>
              <a:cs typeface="Trebuchet MS"/>
            </a:endParaRPr>
          </a:p>
          <a:p>
            <a:pPr marL="69215" algn="ctr">
              <a:lnSpc>
                <a:spcPts val="2055"/>
              </a:lnSpc>
            </a:pPr>
            <a:r>
              <a:rPr sz="1800" b="1" spc="-5" dirty="0">
                <a:latin typeface="Trebuchet MS"/>
                <a:cs typeface="Trebuchet MS"/>
              </a:rPr>
              <a:t>from</a:t>
            </a:r>
            <a:r>
              <a:rPr sz="1800" b="1" spc="-10" dirty="0">
                <a:latin typeface="Trebuchet MS"/>
                <a:cs typeface="Trebuchet MS"/>
              </a:rPr>
              <a:t> </a:t>
            </a:r>
            <a:r>
              <a:rPr sz="1800" b="1" dirty="0">
                <a:latin typeface="Trebuchet MS"/>
                <a:cs typeface="Trebuchet MS"/>
              </a:rPr>
              <a:t>100</a:t>
            </a:r>
            <a:endParaRPr sz="1800">
              <a:latin typeface="Trebuchet MS"/>
              <a:cs typeface="Trebuchet MS"/>
            </a:endParaRPr>
          </a:p>
        </p:txBody>
      </p:sp>
      <p:sp>
        <p:nvSpPr>
          <p:cNvPr id="4" name="object 4"/>
          <p:cNvSpPr txBox="1"/>
          <p:nvPr/>
        </p:nvSpPr>
        <p:spPr>
          <a:xfrm>
            <a:off x="3043808" y="6157061"/>
            <a:ext cx="405130"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100</a:t>
            </a:r>
            <a:endParaRPr sz="1800">
              <a:latin typeface="Arial"/>
              <a:cs typeface="Arial"/>
            </a:endParaRPr>
          </a:p>
        </p:txBody>
      </p:sp>
      <p:sp>
        <p:nvSpPr>
          <p:cNvPr id="5" name="object 5"/>
          <p:cNvSpPr/>
          <p:nvPr/>
        </p:nvSpPr>
        <p:spPr>
          <a:xfrm>
            <a:off x="3252215" y="4863084"/>
            <a:ext cx="0" cy="1272540"/>
          </a:xfrm>
          <a:custGeom>
            <a:avLst/>
            <a:gdLst/>
            <a:ahLst/>
            <a:cxnLst/>
            <a:rect l="l" t="t" r="r" b="b"/>
            <a:pathLst>
              <a:path h="1272539">
                <a:moveTo>
                  <a:pt x="0" y="0"/>
                </a:moveTo>
                <a:lnTo>
                  <a:pt x="0" y="1272540"/>
                </a:lnTo>
              </a:path>
            </a:pathLst>
          </a:custGeom>
          <a:ln w="12192">
            <a:solidFill>
              <a:srgbClr val="000000"/>
            </a:solidFill>
          </a:ln>
        </p:spPr>
        <p:txBody>
          <a:bodyPr wrap="square" lIns="0" tIns="0" rIns="0" bIns="0" rtlCol="0"/>
          <a:lstStyle/>
          <a:p>
            <a:endParaRPr/>
          </a:p>
        </p:txBody>
      </p:sp>
      <p:sp>
        <p:nvSpPr>
          <p:cNvPr id="6" name="object 6"/>
          <p:cNvSpPr/>
          <p:nvPr/>
        </p:nvSpPr>
        <p:spPr>
          <a:xfrm>
            <a:off x="4562855" y="5558028"/>
            <a:ext cx="1024255" cy="368935"/>
          </a:xfrm>
          <a:custGeom>
            <a:avLst/>
            <a:gdLst/>
            <a:ahLst/>
            <a:cxnLst/>
            <a:rect l="l" t="t" r="r" b="b"/>
            <a:pathLst>
              <a:path w="1024254" h="368935">
                <a:moveTo>
                  <a:pt x="0" y="0"/>
                </a:moveTo>
                <a:lnTo>
                  <a:pt x="0" y="368744"/>
                </a:lnTo>
                <a:lnTo>
                  <a:pt x="1024001" y="368744"/>
                </a:lnTo>
                <a:lnTo>
                  <a:pt x="1024001" y="259067"/>
                </a:lnTo>
                <a:lnTo>
                  <a:pt x="973201" y="259067"/>
                </a:lnTo>
                <a:lnTo>
                  <a:pt x="817626" y="249542"/>
                </a:lnTo>
                <a:lnTo>
                  <a:pt x="616077" y="220929"/>
                </a:lnTo>
                <a:lnTo>
                  <a:pt x="396875" y="170065"/>
                </a:lnTo>
                <a:lnTo>
                  <a:pt x="223901" y="114439"/>
                </a:lnTo>
                <a:lnTo>
                  <a:pt x="0" y="0"/>
                </a:lnTo>
                <a:close/>
              </a:path>
              <a:path w="1024254" h="368935">
                <a:moveTo>
                  <a:pt x="1024001" y="254304"/>
                </a:moveTo>
                <a:lnTo>
                  <a:pt x="973201" y="259067"/>
                </a:lnTo>
                <a:lnTo>
                  <a:pt x="1024001" y="259067"/>
                </a:lnTo>
                <a:lnTo>
                  <a:pt x="1024001" y="254304"/>
                </a:lnTo>
                <a:close/>
              </a:path>
            </a:pathLst>
          </a:custGeom>
          <a:solidFill>
            <a:srgbClr val="C1CEFF"/>
          </a:solidFill>
        </p:spPr>
        <p:txBody>
          <a:bodyPr wrap="square" lIns="0" tIns="0" rIns="0" bIns="0" rtlCol="0"/>
          <a:lstStyle/>
          <a:p>
            <a:endParaRPr/>
          </a:p>
        </p:txBody>
      </p:sp>
      <p:sp>
        <p:nvSpPr>
          <p:cNvPr id="7" name="object 7"/>
          <p:cNvSpPr/>
          <p:nvPr/>
        </p:nvSpPr>
        <p:spPr>
          <a:xfrm>
            <a:off x="4562855" y="5558028"/>
            <a:ext cx="1024255" cy="368935"/>
          </a:xfrm>
          <a:custGeom>
            <a:avLst/>
            <a:gdLst/>
            <a:ahLst/>
            <a:cxnLst/>
            <a:rect l="l" t="t" r="r" b="b"/>
            <a:pathLst>
              <a:path w="1024254" h="368935">
                <a:moveTo>
                  <a:pt x="1024001" y="254304"/>
                </a:moveTo>
                <a:lnTo>
                  <a:pt x="1024001" y="368744"/>
                </a:lnTo>
                <a:lnTo>
                  <a:pt x="0" y="368744"/>
                </a:lnTo>
                <a:lnTo>
                  <a:pt x="0" y="0"/>
                </a:lnTo>
                <a:lnTo>
                  <a:pt x="223901" y="114439"/>
                </a:lnTo>
                <a:lnTo>
                  <a:pt x="396875" y="170065"/>
                </a:lnTo>
                <a:lnTo>
                  <a:pt x="616077" y="220929"/>
                </a:lnTo>
                <a:lnTo>
                  <a:pt x="817626" y="249542"/>
                </a:lnTo>
                <a:lnTo>
                  <a:pt x="973201" y="259067"/>
                </a:lnTo>
                <a:lnTo>
                  <a:pt x="1024001" y="254304"/>
                </a:lnTo>
              </a:path>
            </a:pathLst>
          </a:custGeom>
          <a:ln w="12192">
            <a:solidFill>
              <a:srgbClr val="B83C68"/>
            </a:solidFill>
          </a:ln>
        </p:spPr>
        <p:txBody>
          <a:bodyPr wrap="square" lIns="0" tIns="0" rIns="0" bIns="0" rtlCol="0"/>
          <a:lstStyle/>
          <a:p>
            <a:endParaRPr/>
          </a:p>
        </p:txBody>
      </p:sp>
      <p:sp>
        <p:nvSpPr>
          <p:cNvPr id="8" name="object 8"/>
          <p:cNvSpPr/>
          <p:nvPr/>
        </p:nvSpPr>
        <p:spPr>
          <a:xfrm>
            <a:off x="819911" y="4686300"/>
            <a:ext cx="5498592" cy="122529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783835" y="5935979"/>
            <a:ext cx="830580" cy="0"/>
          </a:xfrm>
          <a:custGeom>
            <a:avLst/>
            <a:gdLst/>
            <a:ahLst/>
            <a:cxnLst/>
            <a:rect l="l" t="t" r="r" b="b"/>
            <a:pathLst>
              <a:path w="830579">
                <a:moveTo>
                  <a:pt x="0" y="0"/>
                </a:moveTo>
                <a:lnTo>
                  <a:pt x="830580" y="0"/>
                </a:lnTo>
              </a:path>
            </a:pathLst>
          </a:custGeom>
          <a:ln w="12192">
            <a:solidFill>
              <a:srgbClr val="000000"/>
            </a:solidFill>
          </a:ln>
        </p:spPr>
        <p:txBody>
          <a:bodyPr wrap="square" lIns="0" tIns="0" rIns="0" bIns="0" rtlCol="0"/>
          <a:lstStyle/>
          <a:p>
            <a:endParaRPr/>
          </a:p>
        </p:txBody>
      </p:sp>
      <p:sp>
        <p:nvSpPr>
          <p:cNvPr id="10" name="object 10"/>
          <p:cNvSpPr/>
          <p:nvPr/>
        </p:nvSpPr>
        <p:spPr>
          <a:xfrm>
            <a:off x="928116" y="5935979"/>
            <a:ext cx="3797935" cy="0"/>
          </a:xfrm>
          <a:custGeom>
            <a:avLst/>
            <a:gdLst/>
            <a:ahLst/>
            <a:cxnLst/>
            <a:rect l="l" t="t" r="r" b="b"/>
            <a:pathLst>
              <a:path w="3797935">
                <a:moveTo>
                  <a:pt x="0" y="0"/>
                </a:moveTo>
                <a:lnTo>
                  <a:pt x="3797808" y="0"/>
                </a:lnTo>
              </a:path>
            </a:pathLst>
          </a:custGeom>
          <a:ln w="12192">
            <a:solidFill>
              <a:srgbClr val="000000"/>
            </a:solidFill>
          </a:ln>
        </p:spPr>
        <p:txBody>
          <a:bodyPr wrap="square" lIns="0" tIns="0" rIns="0" bIns="0" rtlCol="0"/>
          <a:lstStyle/>
          <a:p>
            <a:endParaRPr/>
          </a:p>
        </p:txBody>
      </p:sp>
      <p:sp>
        <p:nvSpPr>
          <p:cNvPr id="11" name="object 11"/>
          <p:cNvSpPr/>
          <p:nvPr/>
        </p:nvSpPr>
        <p:spPr>
          <a:xfrm>
            <a:off x="4763261" y="6047232"/>
            <a:ext cx="1117600" cy="151130"/>
          </a:xfrm>
          <a:custGeom>
            <a:avLst/>
            <a:gdLst/>
            <a:ahLst/>
            <a:cxnLst/>
            <a:rect l="l" t="t" r="r" b="b"/>
            <a:pathLst>
              <a:path w="1117600" h="151129">
                <a:moveTo>
                  <a:pt x="966215" y="0"/>
                </a:moveTo>
                <a:lnTo>
                  <a:pt x="966215" y="150876"/>
                </a:lnTo>
                <a:lnTo>
                  <a:pt x="1066800" y="100584"/>
                </a:lnTo>
                <a:lnTo>
                  <a:pt x="991362" y="100584"/>
                </a:lnTo>
                <a:lnTo>
                  <a:pt x="991362" y="50292"/>
                </a:lnTo>
                <a:lnTo>
                  <a:pt x="1066800" y="50292"/>
                </a:lnTo>
                <a:lnTo>
                  <a:pt x="966215" y="0"/>
                </a:lnTo>
                <a:close/>
              </a:path>
              <a:path w="1117600" h="151129">
                <a:moveTo>
                  <a:pt x="966215" y="50292"/>
                </a:moveTo>
                <a:lnTo>
                  <a:pt x="0" y="50292"/>
                </a:lnTo>
                <a:lnTo>
                  <a:pt x="0" y="100584"/>
                </a:lnTo>
                <a:lnTo>
                  <a:pt x="966215" y="100584"/>
                </a:lnTo>
                <a:lnTo>
                  <a:pt x="966215" y="50292"/>
                </a:lnTo>
                <a:close/>
              </a:path>
              <a:path w="1117600" h="151129">
                <a:moveTo>
                  <a:pt x="1066800" y="50292"/>
                </a:moveTo>
                <a:lnTo>
                  <a:pt x="991362" y="50292"/>
                </a:lnTo>
                <a:lnTo>
                  <a:pt x="991362" y="100584"/>
                </a:lnTo>
                <a:lnTo>
                  <a:pt x="1066800" y="100584"/>
                </a:lnTo>
                <a:lnTo>
                  <a:pt x="1117091" y="75438"/>
                </a:lnTo>
                <a:lnTo>
                  <a:pt x="1066800" y="50292"/>
                </a:lnTo>
                <a:close/>
              </a:path>
            </a:pathLst>
          </a:custGeom>
          <a:solidFill>
            <a:srgbClr val="FFDE66"/>
          </a:solidFill>
        </p:spPr>
        <p:txBody>
          <a:bodyPr wrap="square" lIns="0" tIns="0" rIns="0" bIns="0" rtlCol="0"/>
          <a:lstStyle/>
          <a:p>
            <a:endParaRPr/>
          </a:p>
        </p:txBody>
      </p:sp>
      <p:sp>
        <p:nvSpPr>
          <p:cNvPr id="12" name="object 12"/>
          <p:cNvSpPr/>
          <p:nvPr/>
        </p:nvSpPr>
        <p:spPr>
          <a:xfrm>
            <a:off x="4540758" y="4191761"/>
            <a:ext cx="0" cy="1245235"/>
          </a:xfrm>
          <a:custGeom>
            <a:avLst/>
            <a:gdLst/>
            <a:ahLst/>
            <a:cxnLst/>
            <a:rect l="l" t="t" r="r" b="b"/>
            <a:pathLst>
              <a:path h="1245235">
                <a:moveTo>
                  <a:pt x="0" y="1245108"/>
                </a:moveTo>
                <a:lnTo>
                  <a:pt x="0" y="0"/>
                </a:lnTo>
              </a:path>
            </a:pathLst>
          </a:custGeom>
          <a:ln w="25908">
            <a:solidFill>
              <a:srgbClr val="FFFFFF"/>
            </a:solidFill>
          </a:ln>
        </p:spPr>
        <p:txBody>
          <a:bodyPr wrap="square" lIns="0" tIns="0" rIns="0" bIns="0" rtlCol="0"/>
          <a:lstStyle/>
          <a:p>
            <a:endParaRPr/>
          </a:p>
        </p:txBody>
      </p:sp>
      <p:sp>
        <p:nvSpPr>
          <p:cNvPr id="13" name="object 13"/>
          <p:cNvSpPr txBox="1"/>
          <p:nvPr/>
        </p:nvSpPr>
        <p:spPr>
          <a:xfrm>
            <a:off x="5201539" y="3203193"/>
            <a:ext cx="211645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DE66"/>
                </a:solidFill>
                <a:latin typeface="Arial"/>
                <a:cs typeface="Arial"/>
              </a:rPr>
              <a:t>Points</a:t>
            </a:r>
            <a:r>
              <a:rPr sz="2800" b="1" spc="-65" dirty="0">
                <a:solidFill>
                  <a:srgbClr val="FFDE66"/>
                </a:solidFill>
                <a:latin typeface="Arial"/>
                <a:cs typeface="Arial"/>
              </a:rPr>
              <a:t> </a:t>
            </a:r>
            <a:r>
              <a:rPr sz="2800" b="1" spc="-5" dirty="0">
                <a:solidFill>
                  <a:srgbClr val="FFDE66"/>
                </a:solidFill>
                <a:latin typeface="Arial"/>
                <a:cs typeface="Arial"/>
              </a:rPr>
              <a:t>Right</a:t>
            </a:r>
            <a:endParaRPr sz="2800">
              <a:latin typeface="Arial"/>
              <a:cs typeface="Arial"/>
            </a:endParaRPr>
          </a:p>
        </p:txBody>
      </p:sp>
      <p:sp>
        <p:nvSpPr>
          <p:cNvPr id="14" name="object 14"/>
          <p:cNvSpPr/>
          <p:nvPr/>
        </p:nvSpPr>
        <p:spPr>
          <a:xfrm>
            <a:off x="3733800" y="3444494"/>
            <a:ext cx="1191895" cy="228600"/>
          </a:xfrm>
          <a:custGeom>
            <a:avLst/>
            <a:gdLst/>
            <a:ahLst/>
            <a:cxnLst/>
            <a:rect l="l" t="t" r="r" b="b"/>
            <a:pathLst>
              <a:path w="1191895" h="228600">
                <a:moveTo>
                  <a:pt x="1115865" y="76200"/>
                </a:moveTo>
                <a:lnTo>
                  <a:pt x="1001267" y="76200"/>
                </a:lnTo>
                <a:lnTo>
                  <a:pt x="1001267" y="152400"/>
                </a:lnTo>
                <a:lnTo>
                  <a:pt x="963210" y="152448"/>
                </a:lnTo>
                <a:lnTo>
                  <a:pt x="963295" y="228599"/>
                </a:lnTo>
                <a:lnTo>
                  <a:pt x="1191767" y="114045"/>
                </a:lnTo>
                <a:lnTo>
                  <a:pt x="1115865" y="76200"/>
                </a:lnTo>
                <a:close/>
              </a:path>
              <a:path w="1191895" h="228600">
                <a:moveTo>
                  <a:pt x="963125" y="76248"/>
                </a:moveTo>
                <a:lnTo>
                  <a:pt x="0" y="77469"/>
                </a:lnTo>
                <a:lnTo>
                  <a:pt x="0" y="153669"/>
                </a:lnTo>
                <a:lnTo>
                  <a:pt x="963210" y="152448"/>
                </a:lnTo>
                <a:lnTo>
                  <a:pt x="963125" y="76248"/>
                </a:lnTo>
                <a:close/>
              </a:path>
              <a:path w="1191895" h="228600">
                <a:moveTo>
                  <a:pt x="1001267" y="76200"/>
                </a:moveTo>
                <a:lnTo>
                  <a:pt x="963125" y="76248"/>
                </a:lnTo>
                <a:lnTo>
                  <a:pt x="963210" y="152448"/>
                </a:lnTo>
                <a:lnTo>
                  <a:pt x="1001267" y="152400"/>
                </a:lnTo>
                <a:lnTo>
                  <a:pt x="1001267" y="76200"/>
                </a:lnTo>
                <a:close/>
              </a:path>
              <a:path w="1191895" h="228600">
                <a:moveTo>
                  <a:pt x="963040" y="0"/>
                </a:moveTo>
                <a:lnTo>
                  <a:pt x="963125" y="76248"/>
                </a:lnTo>
                <a:lnTo>
                  <a:pt x="1115865" y="76200"/>
                </a:lnTo>
                <a:lnTo>
                  <a:pt x="963040" y="0"/>
                </a:lnTo>
                <a:close/>
              </a:path>
            </a:pathLst>
          </a:custGeom>
          <a:solidFill>
            <a:srgbClr val="FFDE66"/>
          </a:solidFill>
        </p:spPr>
        <p:txBody>
          <a:bodyPr wrap="square" lIns="0" tIns="0" rIns="0" bIns="0" rtlCol="0"/>
          <a:lstStyle/>
          <a:p>
            <a:endParaRPr/>
          </a:p>
        </p:txBody>
      </p:sp>
      <p:sp>
        <p:nvSpPr>
          <p:cNvPr id="15" name="object 15"/>
          <p:cNvSpPr/>
          <p:nvPr/>
        </p:nvSpPr>
        <p:spPr>
          <a:xfrm>
            <a:off x="3768852" y="2895600"/>
            <a:ext cx="1905" cy="643255"/>
          </a:xfrm>
          <a:custGeom>
            <a:avLst/>
            <a:gdLst/>
            <a:ahLst/>
            <a:cxnLst/>
            <a:rect l="l" t="t" r="r" b="b"/>
            <a:pathLst>
              <a:path w="1904" h="643254">
                <a:moveTo>
                  <a:pt x="762" y="-38100"/>
                </a:moveTo>
                <a:lnTo>
                  <a:pt x="762" y="681227"/>
                </a:lnTo>
              </a:path>
            </a:pathLst>
          </a:custGeom>
          <a:ln w="77724">
            <a:solidFill>
              <a:srgbClr val="FFDE66"/>
            </a:solidFill>
          </a:ln>
        </p:spPr>
        <p:txBody>
          <a:bodyPr wrap="square" lIns="0" tIns="0" rIns="0" bIns="0" rtlCol="0"/>
          <a:lstStyle/>
          <a:p>
            <a:endParaRPr/>
          </a:p>
        </p:txBody>
      </p:sp>
      <p:sp>
        <p:nvSpPr>
          <p:cNvPr id="16" name="object 16"/>
          <p:cNvSpPr/>
          <p:nvPr/>
        </p:nvSpPr>
        <p:spPr>
          <a:xfrm>
            <a:off x="4754879" y="5928359"/>
            <a:ext cx="0" cy="213360"/>
          </a:xfrm>
          <a:custGeom>
            <a:avLst/>
            <a:gdLst/>
            <a:ahLst/>
            <a:cxnLst/>
            <a:rect l="l" t="t" r="r" b="b"/>
            <a:pathLst>
              <a:path h="213360">
                <a:moveTo>
                  <a:pt x="0" y="0"/>
                </a:moveTo>
                <a:lnTo>
                  <a:pt x="0" y="213359"/>
                </a:lnTo>
              </a:path>
            </a:pathLst>
          </a:custGeom>
          <a:ln w="57912">
            <a:solidFill>
              <a:srgbClr val="FFDE66"/>
            </a:solidFill>
          </a:ln>
        </p:spPr>
        <p:txBody>
          <a:bodyPr wrap="square" lIns="0" tIns="0" rIns="0" bIns="0" rtlCol="0"/>
          <a:lstStyle/>
          <a:p>
            <a:endParaRPr/>
          </a:p>
        </p:txBody>
      </p:sp>
      <p:sp>
        <p:nvSpPr>
          <p:cNvPr id="17" name="object 17"/>
          <p:cNvSpPr/>
          <p:nvPr/>
        </p:nvSpPr>
        <p:spPr>
          <a:xfrm>
            <a:off x="1359408" y="4143755"/>
            <a:ext cx="3122930" cy="436245"/>
          </a:xfrm>
          <a:custGeom>
            <a:avLst/>
            <a:gdLst/>
            <a:ahLst/>
            <a:cxnLst/>
            <a:rect l="l" t="t" r="r" b="b"/>
            <a:pathLst>
              <a:path w="3122929" h="436245">
                <a:moveTo>
                  <a:pt x="0" y="435864"/>
                </a:moveTo>
                <a:lnTo>
                  <a:pt x="3122676" y="435864"/>
                </a:lnTo>
                <a:lnTo>
                  <a:pt x="3122676" y="0"/>
                </a:lnTo>
                <a:lnTo>
                  <a:pt x="0" y="0"/>
                </a:lnTo>
                <a:lnTo>
                  <a:pt x="0" y="435864"/>
                </a:lnTo>
                <a:close/>
              </a:path>
            </a:pathLst>
          </a:custGeom>
          <a:solidFill>
            <a:srgbClr val="C1CEFF"/>
          </a:solidFill>
        </p:spPr>
        <p:txBody>
          <a:bodyPr wrap="square" lIns="0" tIns="0" rIns="0" bIns="0" rtlCol="0"/>
          <a:lstStyle/>
          <a:p>
            <a:endParaRPr/>
          </a:p>
        </p:txBody>
      </p:sp>
      <p:sp>
        <p:nvSpPr>
          <p:cNvPr id="18" name="object 18"/>
          <p:cNvSpPr txBox="1"/>
          <p:nvPr/>
        </p:nvSpPr>
        <p:spPr>
          <a:xfrm>
            <a:off x="1919732" y="4193540"/>
            <a:ext cx="1866264"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Fail to reject</a:t>
            </a:r>
            <a:r>
              <a:rPr sz="2000" b="1" spc="-140" dirty="0">
                <a:latin typeface="Arial"/>
                <a:cs typeface="Arial"/>
              </a:rPr>
              <a:t> </a:t>
            </a:r>
            <a:r>
              <a:rPr sz="2000" b="1" i="1" spc="10" dirty="0">
                <a:latin typeface="Arial"/>
                <a:cs typeface="Arial"/>
              </a:rPr>
              <a:t>H</a:t>
            </a:r>
            <a:r>
              <a:rPr sz="1950" b="1" spc="15" baseline="-21367" dirty="0">
                <a:latin typeface="Arial"/>
                <a:cs typeface="Arial"/>
              </a:rPr>
              <a:t>0</a:t>
            </a:r>
            <a:endParaRPr sz="1950" baseline="-21367">
              <a:latin typeface="Arial"/>
              <a:cs typeface="Arial"/>
            </a:endParaRPr>
          </a:p>
        </p:txBody>
      </p:sp>
      <p:sp>
        <p:nvSpPr>
          <p:cNvPr id="19" name="object 19"/>
          <p:cNvSpPr/>
          <p:nvPr/>
        </p:nvSpPr>
        <p:spPr>
          <a:xfrm>
            <a:off x="4507991" y="4046220"/>
            <a:ext cx="1371600" cy="640080"/>
          </a:xfrm>
          <a:custGeom>
            <a:avLst/>
            <a:gdLst/>
            <a:ahLst/>
            <a:cxnLst/>
            <a:rect l="l" t="t" r="r" b="b"/>
            <a:pathLst>
              <a:path w="1371600" h="640079">
                <a:moveTo>
                  <a:pt x="669417" y="0"/>
                </a:moveTo>
                <a:lnTo>
                  <a:pt x="669417" y="106425"/>
                </a:lnTo>
                <a:lnTo>
                  <a:pt x="0" y="106425"/>
                </a:lnTo>
                <a:lnTo>
                  <a:pt x="0" y="533653"/>
                </a:lnTo>
                <a:lnTo>
                  <a:pt x="669417" y="533653"/>
                </a:lnTo>
                <a:lnTo>
                  <a:pt x="669417" y="640079"/>
                </a:lnTo>
                <a:lnTo>
                  <a:pt x="1371600" y="320039"/>
                </a:lnTo>
                <a:lnTo>
                  <a:pt x="669417" y="0"/>
                </a:lnTo>
                <a:close/>
              </a:path>
            </a:pathLst>
          </a:custGeom>
          <a:solidFill>
            <a:srgbClr val="C1CEFF"/>
          </a:solidFill>
        </p:spPr>
        <p:txBody>
          <a:bodyPr wrap="square" lIns="0" tIns="0" rIns="0" bIns="0" rtlCol="0"/>
          <a:lstStyle/>
          <a:p>
            <a:endParaRPr/>
          </a:p>
        </p:txBody>
      </p:sp>
      <p:sp>
        <p:nvSpPr>
          <p:cNvPr id="20" name="object 20"/>
          <p:cNvSpPr/>
          <p:nvPr/>
        </p:nvSpPr>
        <p:spPr>
          <a:xfrm>
            <a:off x="4507991" y="4046220"/>
            <a:ext cx="1371600" cy="640080"/>
          </a:xfrm>
          <a:custGeom>
            <a:avLst/>
            <a:gdLst/>
            <a:ahLst/>
            <a:cxnLst/>
            <a:rect l="l" t="t" r="r" b="b"/>
            <a:pathLst>
              <a:path w="1371600" h="640079">
                <a:moveTo>
                  <a:pt x="0" y="106425"/>
                </a:moveTo>
                <a:lnTo>
                  <a:pt x="669417" y="106425"/>
                </a:lnTo>
                <a:lnTo>
                  <a:pt x="669417" y="0"/>
                </a:lnTo>
                <a:lnTo>
                  <a:pt x="1371600" y="320039"/>
                </a:lnTo>
                <a:lnTo>
                  <a:pt x="669417" y="640079"/>
                </a:lnTo>
                <a:lnTo>
                  <a:pt x="669417" y="533653"/>
                </a:lnTo>
                <a:lnTo>
                  <a:pt x="0" y="533653"/>
                </a:lnTo>
                <a:lnTo>
                  <a:pt x="0" y="106425"/>
                </a:lnTo>
                <a:close/>
              </a:path>
            </a:pathLst>
          </a:custGeom>
          <a:ln w="12192">
            <a:solidFill>
              <a:srgbClr val="C1CEFF"/>
            </a:solidFill>
          </a:ln>
        </p:spPr>
        <p:txBody>
          <a:bodyPr wrap="square" lIns="0" tIns="0" rIns="0" bIns="0" rtlCol="0"/>
          <a:lstStyle/>
          <a:p>
            <a:endParaRPr/>
          </a:p>
        </p:txBody>
      </p:sp>
      <p:sp>
        <p:nvSpPr>
          <p:cNvPr id="21" name="object 21"/>
          <p:cNvSpPr txBox="1"/>
          <p:nvPr/>
        </p:nvSpPr>
        <p:spPr>
          <a:xfrm>
            <a:off x="4510785" y="4193540"/>
            <a:ext cx="113665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Reject</a:t>
            </a:r>
            <a:r>
              <a:rPr sz="2000" b="1" spc="-95" dirty="0">
                <a:latin typeface="Arial"/>
                <a:cs typeface="Arial"/>
              </a:rPr>
              <a:t> </a:t>
            </a:r>
            <a:r>
              <a:rPr sz="2000" b="1" i="1" spc="10" dirty="0">
                <a:latin typeface="Arial"/>
                <a:cs typeface="Arial"/>
              </a:rPr>
              <a:t>H</a:t>
            </a:r>
            <a:r>
              <a:rPr sz="1950" b="1" spc="15" baseline="-21367" dirty="0">
                <a:latin typeface="Arial"/>
                <a:cs typeface="Arial"/>
              </a:rPr>
              <a:t>0</a:t>
            </a:r>
            <a:endParaRPr sz="1950" baseline="-21367">
              <a:latin typeface="Arial"/>
              <a:cs typeface="Arial"/>
            </a:endParaRPr>
          </a:p>
        </p:txBody>
      </p:sp>
      <p:sp>
        <p:nvSpPr>
          <p:cNvPr id="22" name="object 22"/>
          <p:cNvSpPr/>
          <p:nvPr/>
        </p:nvSpPr>
        <p:spPr>
          <a:xfrm>
            <a:off x="381000" y="4038600"/>
            <a:ext cx="1143000" cy="640080"/>
          </a:xfrm>
          <a:custGeom>
            <a:avLst/>
            <a:gdLst/>
            <a:ahLst/>
            <a:cxnLst/>
            <a:rect l="l" t="t" r="r" b="b"/>
            <a:pathLst>
              <a:path w="1143000" h="640079">
                <a:moveTo>
                  <a:pt x="585127" y="0"/>
                </a:moveTo>
                <a:lnTo>
                  <a:pt x="0" y="320039"/>
                </a:lnTo>
                <a:lnTo>
                  <a:pt x="585127" y="640080"/>
                </a:lnTo>
                <a:lnTo>
                  <a:pt x="585127" y="533654"/>
                </a:lnTo>
                <a:lnTo>
                  <a:pt x="1143000" y="533654"/>
                </a:lnTo>
                <a:lnTo>
                  <a:pt x="1143000" y="106425"/>
                </a:lnTo>
                <a:lnTo>
                  <a:pt x="585127" y="106425"/>
                </a:lnTo>
                <a:lnTo>
                  <a:pt x="585127" y="0"/>
                </a:lnTo>
                <a:close/>
              </a:path>
            </a:pathLst>
          </a:custGeom>
          <a:solidFill>
            <a:srgbClr val="C1CEFF"/>
          </a:solidFill>
        </p:spPr>
        <p:txBody>
          <a:bodyPr wrap="square" lIns="0" tIns="0" rIns="0" bIns="0" rtlCol="0"/>
          <a:lstStyle/>
          <a:p>
            <a:endParaRPr/>
          </a:p>
        </p:txBody>
      </p:sp>
      <p:sp>
        <p:nvSpPr>
          <p:cNvPr id="23" name="object 23"/>
          <p:cNvSpPr/>
          <p:nvPr/>
        </p:nvSpPr>
        <p:spPr>
          <a:xfrm>
            <a:off x="381000" y="4038600"/>
            <a:ext cx="1143000" cy="640080"/>
          </a:xfrm>
          <a:custGeom>
            <a:avLst/>
            <a:gdLst/>
            <a:ahLst/>
            <a:cxnLst/>
            <a:rect l="l" t="t" r="r" b="b"/>
            <a:pathLst>
              <a:path w="1143000" h="640079">
                <a:moveTo>
                  <a:pt x="1143000" y="106425"/>
                </a:moveTo>
                <a:lnTo>
                  <a:pt x="585127" y="106425"/>
                </a:lnTo>
                <a:lnTo>
                  <a:pt x="585127" y="0"/>
                </a:lnTo>
                <a:lnTo>
                  <a:pt x="0" y="320039"/>
                </a:lnTo>
                <a:lnTo>
                  <a:pt x="585127" y="640080"/>
                </a:lnTo>
                <a:lnTo>
                  <a:pt x="585127" y="533654"/>
                </a:lnTo>
                <a:lnTo>
                  <a:pt x="1143000" y="533654"/>
                </a:lnTo>
                <a:lnTo>
                  <a:pt x="1143000" y="106425"/>
                </a:lnTo>
                <a:close/>
              </a:path>
            </a:pathLst>
          </a:custGeom>
          <a:ln w="12192">
            <a:solidFill>
              <a:srgbClr val="C1CEFF"/>
            </a:solidFill>
          </a:ln>
        </p:spPr>
        <p:txBody>
          <a:bodyPr wrap="square" lIns="0" tIns="0" rIns="0" bIns="0" rtlCol="0"/>
          <a:lstStyle/>
          <a:p>
            <a:endParaRPr/>
          </a:p>
        </p:txBody>
      </p:sp>
      <p:sp>
        <p:nvSpPr>
          <p:cNvPr id="24" name="object 24"/>
          <p:cNvSpPr txBox="1">
            <a:spLocks noGrp="1"/>
          </p:cNvSpPr>
          <p:nvPr>
            <p:ph type="title"/>
          </p:nvPr>
        </p:nvSpPr>
        <p:spPr>
          <a:xfrm>
            <a:off x="685800" y="381000"/>
            <a:ext cx="7772400" cy="1143000"/>
          </a:xfrm>
          <a:prstGeom prst="rect">
            <a:avLst/>
          </a:prstGeom>
          <a:ln w="9144">
            <a:solidFill>
              <a:srgbClr val="000000"/>
            </a:solidFill>
          </a:ln>
        </p:spPr>
        <p:txBody>
          <a:bodyPr vert="horz" wrap="square" lIns="0" tIns="283210" rIns="0" bIns="0" rtlCol="0">
            <a:spAutoFit/>
          </a:bodyPr>
          <a:lstStyle/>
          <a:p>
            <a:pPr marL="1756410">
              <a:lnSpc>
                <a:spcPct val="100000"/>
              </a:lnSpc>
              <a:spcBef>
                <a:spcPts val="2230"/>
              </a:spcBef>
            </a:pPr>
            <a:r>
              <a:rPr sz="3600" b="1" i="1" spc="-30" dirty="0">
                <a:solidFill>
                  <a:srgbClr val="F8B639"/>
                </a:solidFill>
                <a:latin typeface="Trebuchet MS"/>
                <a:cs typeface="Trebuchet MS"/>
              </a:rPr>
              <a:t>RIGHT-TAILED</a:t>
            </a:r>
            <a:r>
              <a:rPr sz="3600" b="1" i="1" spc="-5" dirty="0">
                <a:solidFill>
                  <a:srgbClr val="F8B639"/>
                </a:solidFill>
                <a:latin typeface="Trebuchet MS"/>
                <a:cs typeface="Trebuchet MS"/>
              </a:rPr>
              <a:t> TEST</a:t>
            </a:r>
            <a:endParaRPr sz="3600">
              <a:latin typeface="Trebuchet MS"/>
              <a:cs typeface="Trebuchet MS"/>
            </a:endParaRPr>
          </a:p>
        </p:txBody>
      </p:sp>
      <p:sp>
        <p:nvSpPr>
          <p:cNvPr id="28" name="object 28"/>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17</a:t>
            </a:fld>
            <a:endParaRPr dirty="0"/>
          </a:p>
        </p:txBody>
      </p:sp>
      <p:sp>
        <p:nvSpPr>
          <p:cNvPr id="25" name="object 25"/>
          <p:cNvSpPr txBox="1"/>
          <p:nvPr/>
        </p:nvSpPr>
        <p:spPr>
          <a:xfrm>
            <a:off x="5032628" y="4979670"/>
            <a:ext cx="648335"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FF0000"/>
                </a:solidFill>
                <a:latin typeface="Trebuchet MS"/>
                <a:cs typeface="Trebuchet MS"/>
              </a:rPr>
              <a:t>alpha</a:t>
            </a:r>
            <a:endParaRPr sz="2000">
              <a:latin typeface="Trebuchet MS"/>
              <a:cs typeface="Trebuchet MS"/>
            </a:endParaRPr>
          </a:p>
        </p:txBody>
      </p:sp>
      <p:sp>
        <p:nvSpPr>
          <p:cNvPr id="26" name="object 26"/>
          <p:cNvSpPr/>
          <p:nvPr/>
        </p:nvSpPr>
        <p:spPr>
          <a:xfrm>
            <a:off x="4947284" y="5334000"/>
            <a:ext cx="234315" cy="460375"/>
          </a:xfrm>
          <a:custGeom>
            <a:avLst/>
            <a:gdLst/>
            <a:ahLst/>
            <a:cxnLst/>
            <a:rect l="l" t="t" r="r" b="b"/>
            <a:pathLst>
              <a:path w="234314" h="460375">
                <a:moveTo>
                  <a:pt x="194602" y="65323"/>
                </a:moveTo>
                <a:lnTo>
                  <a:pt x="0" y="454355"/>
                </a:lnTo>
                <a:lnTo>
                  <a:pt x="11429" y="460044"/>
                </a:lnTo>
                <a:lnTo>
                  <a:pt x="205928" y="70997"/>
                </a:lnTo>
                <a:lnTo>
                  <a:pt x="194602" y="65323"/>
                </a:lnTo>
                <a:close/>
              </a:path>
              <a:path w="234314" h="460375">
                <a:moveTo>
                  <a:pt x="234314" y="53975"/>
                </a:moveTo>
                <a:lnTo>
                  <a:pt x="200278" y="53975"/>
                </a:lnTo>
                <a:lnTo>
                  <a:pt x="211581" y="59690"/>
                </a:lnTo>
                <a:lnTo>
                  <a:pt x="205928" y="70997"/>
                </a:lnTo>
                <a:lnTo>
                  <a:pt x="234314" y="85216"/>
                </a:lnTo>
                <a:lnTo>
                  <a:pt x="234314" y="53975"/>
                </a:lnTo>
                <a:close/>
              </a:path>
              <a:path w="234314" h="460375">
                <a:moveTo>
                  <a:pt x="200278" y="53975"/>
                </a:moveTo>
                <a:lnTo>
                  <a:pt x="194602" y="65323"/>
                </a:lnTo>
                <a:lnTo>
                  <a:pt x="205928" y="70997"/>
                </a:lnTo>
                <a:lnTo>
                  <a:pt x="211581" y="59690"/>
                </a:lnTo>
                <a:lnTo>
                  <a:pt x="200278" y="53975"/>
                </a:lnTo>
                <a:close/>
              </a:path>
              <a:path w="234314" h="460375">
                <a:moveTo>
                  <a:pt x="234314" y="0"/>
                </a:moveTo>
                <a:lnTo>
                  <a:pt x="166115" y="51053"/>
                </a:lnTo>
                <a:lnTo>
                  <a:pt x="194602" y="65323"/>
                </a:lnTo>
                <a:lnTo>
                  <a:pt x="200278" y="53975"/>
                </a:lnTo>
                <a:lnTo>
                  <a:pt x="234314" y="53975"/>
                </a:lnTo>
                <a:lnTo>
                  <a:pt x="234314" y="0"/>
                </a:lnTo>
                <a:close/>
              </a:path>
            </a:pathLst>
          </a:custGeom>
          <a:solidFill>
            <a:srgbClr val="FF0000"/>
          </a:solidFill>
        </p:spPr>
        <p:txBody>
          <a:bodyPr wrap="square" lIns="0" tIns="0" rIns="0" bIns="0" rtlCol="0"/>
          <a:lstStyle/>
          <a:p>
            <a:endParaRPr/>
          </a:p>
        </p:txBody>
      </p:sp>
      <p:sp>
        <p:nvSpPr>
          <p:cNvPr id="27" name="object 27"/>
          <p:cNvSpPr txBox="1"/>
          <p:nvPr/>
        </p:nvSpPr>
        <p:spPr>
          <a:xfrm>
            <a:off x="4346828" y="6184798"/>
            <a:ext cx="431165" cy="331470"/>
          </a:xfrm>
          <a:prstGeom prst="rect">
            <a:avLst/>
          </a:prstGeom>
        </p:spPr>
        <p:txBody>
          <a:bodyPr vert="horz" wrap="square" lIns="0" tIns="13335" rIns="0" bIns="0" rtlCol="0">
            <a:spAutoFit/>
          </a:bodyPr>
          <a:lstStyle/>
          <a:p>
            <a:pPr marL="12700">
              <a:lnSpc>
                <a:spcPct val="100000"/>
              </a:lnSpc>
              <a:spcBef>
                <a:spcPts val="105"/>
              </a:spcBef>
            </a:pPr>
            <a:r>
              <a:rPr sz="3000" spc="-7" baseline="13888" dirty="0">
                <a:solidFill>
                  <a:srgbClr val="FF0000"/>
                </a:solidFill>
                <a:latin typeface="Trebuchet MS"/>
                <a:cs typeface="Trebuchet MS"/>
              </a:rPr>
              <a:t>Z</a:t>
            </a:r>
            <a:r>
              <a:rPr sz="1300" spc="5" dirty="0">
                <a:solidFill>
                  <a:srgbClr val="FF0000"/>
                </a:solidFill>
                <a:latin typeface="Trebuchet MS"/>
                <a:cs typeface="Trebuchet MS"/>
              </a:rPr>
              <a:t>crit</a:t>
            </a:r>
            <a:endParaRPr sz="130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62091" y="6055867"/>
            <a:ext cx="40513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100</a:t>
            </a:r>
            <a:endParaRPr sz="1800">
              <a:latin typeface="Arial"/>
              <a:cs typeface="Arial"/>
            </a:endParaRPr>
          </a:p>
        </p:txBody>
      </p:sp>
      <p:sp>
        <p:nvSpPr>
          <p:cNvPr id="3" name="object 3"/>
          <p:cNvSpPr/>
          <p:nvPr/>
        </p:nvSpPr>
        <p:spPr>
          <a:xfrm>
            <a:off x="5777484" y="4843271"/>
            <a:ext cx="0" cy="1198245"/>
          </a:xfrm>
          <a:custGeom>
            <a:avLst/>
            <a:gdLst/>
            <a:ahLst/>
            <a:cxnLst/>
            <a:rect l="l" t="t" r="r" b="b"/>
            <a:pathLst>
              <a:path h="1198245">
                <a:moveTo>
                  <a:pt x="0" y="0"/>
                </a:moveTo>
                <a:lnTo>
                  <a:pt x="0" y="1197864"/>
                </a:lnTo>
              </a:path>
            </a:pathLst>
          </a:custGeom>
          <a:ln w="12192">
            <a:solidFill>
              <a:srgbClr val="000000"/>
            </a:solidFill>
          </a:ln>
        </p:spPr>
        <p:txBody>
          <a:bodyPr wrap="square" lIns="0" tIns="0" rIns="0" bIns="0" rtlCol="0"/>
          <a:lstStyle/>
          <a:p>
            <a:endParaRPr/>
          </a:p>
        </p:txBody>
      </p:sp>
      <p:sp>
        <p:nvSpPr>
          <p:cNvPr id="4" name="object 4"/>
          <p:cNvSpPr/>
          <p:nvPr/>
        </p:nvSpPr>
        <p:spPr>
          <a:xfrm>
            <a:off x="3450335" y="5551932"/>
            <a:ext cx="1022985" cy="367665"/>
          </a:xfrm>
          <a:custGeom>
            <a:avLst/>
            <a:gdLst/>
            <a:ahLst/>
            <a:cxnLst/>
            <a:rect l="l" t="t" r="r" b="b"/>
            <a:pathLst>
              <a:path w="1022985" h="367664">
                <a:moveTo>
                  <a:pt x="0" y="253263"/>
                </a:moveTo>
                <a:lnTo>
                  <a:pt x="0" y="367220"/>
                </a:lnTo>
                <a:lnTo>
                  <a:pt x="1022603" y="367220"/>
                </a:lnTo>
                <a:lnTo>
                  <a:pt x="1022603" y="258000"/>
                </a:lnTo>
                <a:lnTo>
                  <a:pt x="50673" y="258000"/>
                </a:lnTo>
                <a:lnTo>
                  <a:pt x="0" y="253263"/>
                </a:lnTo>
                <a:close/>
              </a:path>
              <a:path w="1022985" h="367664">
                <a:moveTo>
                  <a:pt x="1022603" y="0"/>
                </a:moveTo>
                <a:lnTo>
                  <a:pt x="798956" y="113969"/>
                </a:lnTo>
                <a:lnTo>
                  <a:pt x="626237" y="169367"/>
                </a:lnTo>
                <a:lnTo>
                  <a:pt x="407415" y="220014"/>
                </a:lnTo>
                <a:lnTo>
                  <a:pt x="206121" y="248513"/>
                </a:lnTo>
                <a:lnTo>
                  <a:pt x="50673" y="258000"/>
                </a:lnTo>
                <a:lnTo>
                  <a:pt x="1022603" y="258000"/>
                </a:lnTo>
                <a:lnTo>
                  <a:pt x="1022603" y="0"/>
                </a:lnTo>
                <a:close/>
              </a:path>
            </a:pathLst>
          </a:custGeom>
          <a:solidFill>
            <a:srgbClr val="C1CEFF"/>
          </a:solidFill>
        </p:spPr>
        <p:txBody>
          <a:bodyPr wrap="square" lIns="0" tIns="0" rIns="0" bIns="0" rtlCol="0"/>
          <a:lstStyle/>
          <a:p>
            <a:endParaRPr/>
          </a:p>
        </p:txBody>
      </p:sp>
      <p:sp>
        <p:nvSpPr>
          <p:cNvPr id="5" name="object 5"/>
          <p:cNvSpPr/>
          <p:nvPr/>
        </p:nvSpPr>
        <p:spPr>
          <a:xfrm>
            <a:off x="3450335" y="5551932"/>
            <a:ext cx="1022985" cy="367665"/>
          </a:xfrm>
          <a:custGeom>
            <a:avLst/>
            <a:gdLst/>
            <a:ahLst/>
            <a:cxnLst/>
            <a:rect l="l" t="t" r="r" b="b"/>
            <a:pathLst>
              <a:path w="1022985" h="367664">
                <a:moveTo>
                  <a:pt x="0" y="253263"/>
                </a:moveTo>
                <a:lnTo>
                  <a:pt x="0" y="367220"/>
                </a:lnTo>
                <a:lnTo>
                  <a:pt x="1022603" y="367220"/>
                </a:lnTo>
                <a:lnTo>
                  <a:pt x="1022603" y="0"/>
                </a:lnTo>
                <a:lnTo>
                  <a:pt x="798956" y="113969"/>
                </a:lnTo>
                <a:lnTo>
                  <a:pt x="626237" y="169367"/>
                </a:lnTo>
                <a:lnTo>
                  <a:pt x="407415" y="220014"/>
                </a:lnTo>
                <a:lnTo>
                  <a:pt x="206121" y="248513"/>
                </a:lnTo>
                <a:lnTo>
                  <a:pt x="50673" y="258000"/>
                </a:lnTo>
                <a:lnTo>
                  <a:pt x="0" y="253263"/>
                </a:lnTo>
              </a:path>
            </a:pathLst>
          </a:custGeom>
          <a:ln w="12192">
            <a:solidFill>
              <a:srgbClr val="B83C68"/>
            </a:solidFill>
          </a:ln>
        </p:spPr>
        <p:txBody>
          <a:bodyPr wrap="square" lIns="0" tIns="0" rIns="0" bIns="0" rtlCol="0"/>
          <a:lstStyle/>
          <a:p>
            <a:endParaRPr/>
          </a:p>
        </p:txBody>
      </p:sp>
      <p:sp>
        <p:nvSpPr>
          <p:cNvPr id="6" name="object 6"/>
          <p:cNvSpPr/>
          <p:nvPr/>
        </p:nvSpPr>
        <p:spPr>
          <a:xfrm>
            <a:off x="3323844" y="4680203"/>
            <a:ext cx="5500115" cy="122529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477511" y="5929884"/>
            <a:ext cx="3642360" cy="0"/>
          </a:xfrm>
          <a:custGeom>
            <a:avLst/>
            <a:gdLst/>
            <a:ahLst/>
            <a:cxnLst/>
            <a:rect l="l" t="t" r="r" b="b"/>
            <a:pathLst>
              <a:path w="3642359">
                <a:moveTo>
                  <a:pt x="0" y="0"/>
                </a:moveTo>
                <a:lnTo>
                  <a:pt x="3642360" y="0"/>
                </a:lnTo>
              </a:path>
            </a:pathLst>
          </a:custGeom>
          <a:ln w="12192">
            <a:solidFill>
              <a:srgbClr val="000000"/>
            </a:solidFill>
          </a:ln>
        </p:spPr>
        <p:txBody>
          <a:bodyPr wrap="square" lIns="0" tIns="0" rIns="0" bIns="0" rtlCol="0"/>
          <a:lstStyle/>
          <a:p>
            <a:endParaRPr/>
          </a:p>
        </p:txBody>
      </p:sp>
      <p:sp>
        <p:nvSpPr>
          <p:cNvPr id="8" name="object 8"/>
          <p:cNvSpPr/>
          <p:nvPr/>
        </p:nvSpPr>
        <p:spPr>
          <a:xfrm>
            <a:off x="3433571" y="5929884"/>
            <a:ext cx="992505" cy="0"/>
          </a:xfrm>
          <a:custGeom>
            <a:avLst/>
            <a:gdLst/>
            <a:ahLst/>
            <a:cxnLst/>
            <a:rect l="l" t="t" r="r" b="b"/>
            <a:pathLst>
              <a:path w="992504">
                <a:moveTo>
                  <a:pt x="0" y="0"/>
                </a:moveTo>
                <a:lnTo>
                  <a:pt x="992123" y="0"/>
                </a:lnTo>
              </a:path>
            </a:pathLst>
          </a:custGeom>
          <a:ln w="12192">
            <a:solidFill>
              <a:srgbClr val="000000"/>
            </a:solidFill>
          </a:ln>
        </p:spPr>
        <p:txBody>
          <a:bodyPr wrap="square" lIns="0" tIns="0" rIns="0" bIns="0" rtlCol="0"/>
          <a:lstStyle/>
          <a:p>
            <a:endParaRPr/>
          </a:p>
        </p:txBody>
      </p:sp>
      <p:sp>
        <p:nvSpPr>
          <p:cNvPr id="9" name="object 9"/>
          <p:cNvSpPr txBox="1"/>
          <p:nvPr/>
        </p:nvSpPr>
        <p:spPr>
          <a:xfrm>
            <a:off x="324408" y="5572759"/>
            <a:ext cx="2256155" cy="794385"/>
          </a:xfrm>
          <a:prstGeom prst="rect">
            <a:avLst/>
          </a:prstGeom>
        </p:spPr>
        <p:txBody>
          <a:bodyPr vert="horz" wrap="square" lIns="0" tIns="44450" rIns="0" bIns="0" rtlCol="0">
            <a:spAutoFit/>
          </a:bodyPr>
          <a:lstStyle/>
          <a:p>
            <a:pPr marL="12700" marR="5080" indent="487680">
              <a:lnSpc>
                <a:spcPts val="1939"/>
              </a:lnSpc>
              <a:spcBef>
                <a:spcPts val="350"/>
              </a:spcBef>
            </a:pPr>
            <a:r>
              <a:rPr sz="1800" b="1" spc="-25" dirty="0">
                <a:latin typeface="Trebuchet MS"/>
                <a:cs typeface="Trebuchet MS"/>
              </a:rPr>
              <a:t>Values </a:t>
            </a:r>
            <a:r>
              <a:rPr sz="1800" b="1" spc="-5" dirty="0">
                <a:latin typeface="Trebuchet MS"/>
                <a:cs typeface="Trebuchet MS"/>
              </a:rPr>
              <a:t>that  differ</a:t>
            </a:r>
            <a:r>
              <a:rPr sz="1800" b="1" dirty="0">
                <a:latin typeface="Trebuchet MS"/>
                <a:cs typeface="Trebuchet MS"/>
              </a:rPr>
              <a:t> </a:t>
            </a:r>
            <a:r>
              <a:rPr sz="1800" b="1" spc="-5" dirty="0">
                <a:latin typeface="Trebuchet MS"/>
                <a:cs typeface="Trebuchet MS"/>
              </a:rPr>
              <a:t>“significantly”</a:t>
            </a:r>
            <a:endParaRPr sz="1800">
              <a:latin typeface="Trebuchet MS"/>
              <a:cs typeface="Trebuchet MS"/>
            </a:endParaRPr>
          </a:p>
          <a:p>
            <a:pPr marL="672465">
              <a:lnSpc>
                <a:spcPts val="1920"/>
              </a:lnSpc>
            </a:pPr>
            <a:r>
              <a:rPr sz="1800" b="1" spc="-5" dirty="0">
                <a:latin typeface="Trebuchet MS"/>
                <a:cs typeface="Trebuchet MS"/>
              </a:rPr>
              <a:t>from</a:t>
            </a:r>
            <a:r>
              <a:rPr sz="1800" b="1" spc="-10" dirty="0">
                <a:latin typeface="Trebuchet MS"/>
                <a:cs typeface="Trebuchet MS"/>
              </a:rPr>
              <a:t> </a:t>
            </a:r>
            <a:r>
              <a:rPr sz="1800" b="1" dirty="0">
                <a:latin typeface="Trebuchet MS"/>
                <a:cs typeface="Trebuchet MS"/>
              </a:rPr>
              <a:t>100</a:t>
            </a:r>
            <a:endParaRPr sz="1800">
              <a:latin typeface="Trebuchet MS"/>
              <a:cs typeface="Trebuchet MS"/>
            </a:endParaRPr>
          </a:p>
        </p:txBody>
      </p:sp>
      <p:sp>
        <p:nvSpPr>
          <p:cNvPr id="10" name="object 10"/>
          <p:cNvSpPr/>
          <p:nvPr/>
        </p:nvSpPr>
        <p:spPr>
          <a:xfrm>
            <a:off x="4450841" y="5944361"/>
            <a:ext cx="1905" cy="175260"/>
          </a:xfrm>
          <a:custGeom>
            <a:avLst/>
            <a:gdLst/>
            <a:ahLst/>
            <a:cxnLst/>
            <a:rect l="l" t="t" r="r" b="b"/>
            <a:pathLst>
              <a:path w="1904" h="175260">
                <a:moveTo>
                  <a:pt x="762" y="-25146"/>
                </a:moveTo>
                <a:lnTo>
                  <a:pt x="762" y="200405"/>
                </a:lnTo>
              </a:path>
            </a:pathLst>
          </a:custGeom>
          <a:ln w="51816">
            <a:solidFill>
              <a:srgbClr val="FFDE66"/>
            </a:solidFill>
          </a:ln>
        </p:spPr>
        <p:txBody>
          <a:bodyPr wrap="square" lIns="0" tIns="0" rIns="0" bIns="0" rtlCol="0"/>
          <a:lstStyle/>
          <a:p>
            <a:endParaRPr/>
          </a:p>
        </p:txBody>
      </p:sp>
      <p:sp>
        <p:nvSpPr>
          <p:cNvPr id="11" name="object 11"/>
          <p:cNvSpPr/>
          <p:nvPr/>
        </p:nvSpPr>
        <p:spPr>
          <a:xfrm>
            <a:off x="2972561" y="6021323"/>
            <a:ext cx="1454150" cy="151130"/>
          </a:xfrm>
          <a:custGeom>
            <a:avLst/>
            <a:gdLst/>
            <a:ahLst/>
            <a:cxnLst/>
            <a:rect l="l" t="t" r="r" b="b"/>
            <a:pathLst>
              <a:path w="1454150" h="151129">
                <a:moveTo>
                  <a:pt x="150875" y="0"/>
                </a:moveTo>
                <a:lnTo>
                  <a:pt x="0" y="75437"/>
                </a:lnTo>
                <a:lnTo>
                  <a:pt x="150875" y="150875"/>
                </a:lnTo>
                <a:lnTo>
                  <a:pt x="150875" y="100583"/>
                </a:lnTo>
                <a:lnTo>
                  <a:pt x="125730" y="100583"/>
                </a:lnTo>
                <a:lnTo>
                  <a:pt x="125730" y="50291"/>
                </a:lnTo>
                <a:lnTo>
                  <a:pt x="150875" y="50291"/>
                </a:lnTo>
                <a:lnTo>
                  <a:pt x="150875" y="0"/>
                </a:lnTo>
                <a:close/>
              </a:path>
              <a:path w="1454150" h="151129">
                <a:moveTo>
                  <a:pt x="150875" y="50291"/>
                </a:moveTo>
                <a:lnTo>
                  <a:pt x="125730" y="50291"/>
                </a:lnTo>
                <a:lnTo>
                  <a:pt x="125730" y="100583"/>
                </a:lnTo>
                <a:lnTo>
                  <a:pt x="150875" y="100583"/>
                </a:lnTo>
                <a:lnTo>
                  <a:pt x="150875" y="50291"/>
                </a:lnTo>
                <a:close/>
              </a:path>
              <a:path w="1454150" h="151129">
                <a:moveTo>
                  <a:pt x="1453896" y="50291"/>
                </a:moveTo>
                <a:lnTo>
                  <a:pt x="150875" y="50291"/>
                </a:lnTo>
                <a:lnTo>
                  <a:pt x="150875" y="100583"/>
                </a:lnTo>
                <a:lnTo>
                  <a:pt x="1453896" y="100583"/>
                </a:lnTo>
                <a:lnTo>
                  <a:pt x="1453896" y="50291"/>
                </a:lnTo>
                <a:close/>
              </a:path>
            </a:pathLst>
          </a:custGeom>
          <a:solidFill>
            <a:srgbClr val="FFDE66"/>
          </a:solidFill>
        </p:spPr>
        <p:txBody>
          <a:bodyPr wrap="square" lIns="0" tIns="0" rIns="0" bIns="0" rtlCol="0"/>
          <a:lstStyle/>
          <a:p>
            <a:endParaRPr/>
          </a:p>
        </p:txBody>
      </p:sp>
      <p:sp>
        <p:nvSpPr>
          <p:cNvPr id="12" name="object 12"/>
          <p:cNvSpPr txBox="1"/>
          <p:nvPr/>
        </p:nvSpPr>
        <p:spPr>
          <a:xfrm>
            <a:off x="255524" y="1364767"/>
            <a:ext cx="4297045" cy="2117090"/>
          </a:xfrm>
          <a:prstGeom prst="rect">
            <a:avLst/>
          </a:prstGeom>
        </p:spPr>
        <p:txBody>
          <a:bodyPr vert="horz" wrap="square" lIns="0" tIns="247650" rIns="0" bIns="0" rtlCol="0">
            <a:spAutoFit/>
          </a:bodyPr>
          <a:lstStyle/>
          <a:p>
            <a:pPr marL="2425700">
              <a:lnSpc>
                <a:spcPct val="100000"/>
              </a:lnSpc>
              <a:spcBef>
                <a:spcPts val="1950"/>
              </a:spcBef>
            </a:pPr>
            <a:r>
              <a:rPr sz="2800" b="1" i="1" dirty="0">
                <a:latin typeface="Trebuchet MS"/>
                <a:cs typeface="Trebuchet MS"/>
              </a:rPr>
              <a:t>H</a:t>
            </a:r>
            <a:r>
              <a:rPr sz="2775" b="1" baseline="-21021" dirty="0">
                <a:latin typeface="Trebuchet MS"/>
                <a:cs typeface="Trebuchet MS"/>
              </a:rPr>
              <a:t>0</a:t>
            </a:r>
            <a:r>
              <a:rPr sz="2800" b="1" dirty="0">
                <a:latin typeface="Trebuchet MS"/>
                <a:cs typeface="Trebuchet MS"/>
              </a:rPr>
              <a:t>: </a:t>
            </a:r>
            <a:r>
              <a:rPr sz="2800" b="1" spc="-5" dirty="0">
                <a:latin typeface="Trebuchet MS"/>
                <a:cs typeface="Trebuchet MS"/>
              </a:rPr>
              <a:t>µ =</a:t>
            </a:r>
            <a:r>
              <a:rPr sz="2800" b="1" spc="-100" dirty="0">
                <a:latin typeface="Trebuchet MS"/>
                <a:cs typeface="Trebuchet MS"/>
              </a:rPr>
              <a:t> </a:t>
            </a:r>
            <a:r>
              <a:rPr sz="2800" b="1" dirty="0">
                <a:latin typeface="Trebuchet MS"/>
                <a:cs typeface="Trebuchet MS"/>
              </a:rPr>
              <a:t>100</a:t>
            </a:r>
            <a:endParaRPr sz="2800">
              <a:latin typeface="Trebuchet MS"/>
              <a:cs typeface="Trebuchet MS"/>
            </a:endParaRPr>
          </a:p>
          <a:p>
            <a:pPr marL="2425700">
              <a:lnSpc>
                <a:spcPct val="100000"/>
              </a:lnSpc>
              <a:spcBef>
                <a:spcPts val="1850"/>
              </a:spcBef>
            </a:pPr>
            <a:r>
              <a:rPr sz="2800" b="1" i="1" dirty="0">
                <a:latin typeface="Trebuchet MS"/>
                <a:cs typeface="Trebuchet MS"/>
              </a:rPr>
              <a:t>H</a:t>
            </a:r>
            <a:r>
              <a:rPr sz="2775" b="1" baseline="-21021" dirty="0">
                <a:latin typeface="Trebuchet MS"/>
                <a:cs typeface="Trebuchet MS"/>
              </a:rPr>
              <a:t>1</a:t>
            </a:r>
            <a:r>
              <a:rPr sz="2800" b="1" dirty="0">
                <a:latin typeface="Trebuchet MS"/>
                <a:cs typeface="Trebuchet MS"/>
              </a:rPr>
              <a:t>: </a:t>
            </a:r>
            <a:r>
              <a:rPr sz="2800" b="1" spc="-5" dirty="0">
                <a:latin typeface="Trebuchet MS"/>
                <a:cs typeface="Trebuchet MS"/>
              </a:rPr>
              <a:t>µ &lt;</a:t>
            </a:r>
            <a:r>
              <a:rPr sz="2800" b="1" spc="-100" dirty="0">
                <a:latin typeface="Trebuchet MS"/>
                <a:cs typeface="Trebuchet MS"/>
              </a:rPr>
              <a:t> </a:t>
            </a:r>
            <a:r>
              <a:rPr sz="2800" b="1" spc="-5" dirty="0">
                <a:latin typeface="Trebuchet MS"/>
                <a:cs typeface="Trebuchet MS"/>
              </a:rPr>
              <a:t>100</a:t>
            </a:r>
            <a:endParaRPr sz="2800">
              <a:latin typeface="Trebuchet MS"/>
              <a:cs typeface="Trebuchet MS"/>
            </a:endParaRPr>
          </a:p>
          <a:p>
            <a:pPr marL="12700">
              <a:lnSpc>
                <a:spcPct val="100000"/>
              </a:lnSpc>
              <a:spcBef>
                <a:spcPts val="2685"/>
              </a:spcBef>
            </a:pPr>
            <a:r>
              <a:rPr sz="2800" b="1" spc="-5" dirty="0">
                <a:solidFill>
                  <a:srgbClr val="FFDE66"/>
                </a:solidFill>
                <a:latin typeface="Arial"/>
                <a:cs typeface="Arial"/>
              </a:rPr>
              <a:t>Points</a:t>
            </a:r>
            <a:r>
              <a:rPr sz="2800" b="1" spc="10" dirty="0">
                <a:solidFill>
                  <a:srgbClr val="FFDE66"/>
                </a:solidFill>
                <a:latin typeface="Arial"/>
                <a:cs typeface="Arial"/>
              </a:rPr>
              <a:t> </a:t>
            </a:r>
            <a:r>
              <a:rPr sz="2800" b="1" spc="-5" dirty="0">
                <a:solidFill>
                  <a:srgbClr val="FFDE66"/>
                </a:solidFill>
                <a:latin typeface="Arial"/>
                <a:cs typeface="Arial"/>
              </a:rPr>
              <a:t>Left</a:t>
            </a:r>
            <a:endParaRPr sz="2800">
              <a:latin typeface="Arial"/>
              <a:cs typeface="Arial"/>
            </a:endParaRPr>
          </a:p>
        </p:txBody>
      </p:sp>
      <p:sp>
        <p:nvSpPr>
          <p:cNvPr id="13" name="object 13"/>
          <p:cNvSpPr/>
          <p:nvPr/>
        </p:nvSpPr>
        <p:spPr>
          <a:xfrm>
            <a:off x="2461260" y="3236976"/>
            <a:ext cx="1270000" cy="228600"/>
          </a:xfrm>
          <a:custGeom>
            <a:avLst/>
            <a:gdLst/>
            <a:ahLst/>
            <a:cxnLst/>
            <a:rect l="l" t="t" r="r" b="b"/>
            <a:pathLst>
              <a:path w="1270000" h="228600">
                <a:moveTo>
                  <a:pt x="228600" y="0"/>
                </a:moveTo>
                <a:lnTo>
                  <a:pt x="0" y="114300"/>
                </a:lnTo>
                <a:lnTo>
                  <a:pt x="228600" y="228600"/>
                </a:lnTo>
                <a:lnTo>
                  <a:pt x="228600" y="152400"/>
                </a:lnTo>
                <a:lnTo>
                  <a:pt x="190500" y="152400"/>
                </a:lnTo>
                <a:lnTo>
                  <a:pt x="190500" y="76200"/>
                </a:lnTo>
                <a:lnTo>
                  <a:pt x="228600" y="76200"/>
                </a:lnTo>
                <a:lnTo>
                  <a:pt x="228600" y="0"/>
                </a:lnTo>
                <a:close/>
              </a:path>
              <a:path w="1270000" h="228600">
                <a:moveTo>
                  <a:pt x="228600" y="76200"/>
                </a:moveTo>
                <a:lnTo>
                  <a:pt x="190500" y="76200"/>
                </a:lnTo>
                <a:lnTo>
                  <a:pt x="190500" y="152400"/>
                </a:lnTo>
                <a:lnTo>
                  <a:pt x="228600" y="152400"/>
                </a:lnTo>
                <a:lnTo>
                  <a:pt x="228600" y="76200"/>
                </a:lnTo>
                <a:close/>
              </a:path>
              <a:path w="1270000" h="228600">
                <a:moveTo>
                  <a:pt x="1269491" y="76200"/>
                </a:moveTo>
                <a:lnTo>
                  <a:pt x="228600" y="76200"/>
                </a:lnTo>
                <a:lnTo>
                  <a:pt x="228600" y="152400"/>
                </a:lnTo>
                <a:lnTo>
                  <a:pt x="1269491" y="152400"/>
                </a:lnTo>
                <a:lnTo>
                  <a:pt x="1269491" y="76200"/>
                </a:lnTo>
                <a:close/>
              </a:path>
            </a:pathLst>
          </a:custGeom>
          <a:solidFill>
            <a:srgbClr val="FFDE66"/>
          </a:solidFill>
        </p:spPr>
        <p:txBody>
          <a:bodyPr wrap="square" lIns="0" tIns="0" rIns="0" bIns="0" rtlCol="0"/>
          <a:lstStyle/>
          <a:p>
            <a:endParaRPr/>
          </a:p>
        </p:txBody>
      </p:sp>
      <p:sp>
        <p:nvSpPr>
          <p:cNvPr id="14" name="object 14"/>
          <p:cNvSpPr/>
          <p:nvPr/>
        </p:nvSpPr>
        <p:spPr>
          <a:xfrm>
            <a:off x="3733800" y="2743200"/>
            <a:ext cx="1905" cy="643255"/>
          </a:xfrm>
          <a:custGeom>
            <a:avLst/>
            <a:gdLst/>
            <a:ahLst/>
            <a:cxnLst/>
            <a:rect l="l" t="t" r="r" b="b"/>
            <a:pathLst>
              <a:path w="1904" h="643254">
                <a:moveTo>
                  <a:pt x="762" y="-38100"/>
                </a:moveTo>
                <a:lnTo>
                  <a:pt x="762" y="681227"/>
                </a:lnTo>
              </a:path>
            </a:pathLst>
          </a:custGeom>
          <a:ln w="77724">
            <a:solidFill>
              <a:srgbClr val="FFDE66"/>
            </a:solidFill>
          </a:ln>
        </p:spPr>
        <p:txBody>
          <a:bodyPr wrap="square" lIns="0" tIns="0" rIns="0" bIns="0" rtlCol="0"/>
          <a:lstStyle/>
          <a:p>
            <a:endParaRPr/>
          </a:p>
        </p:txBody>
      </p:sp>
      <p:sp>
        <p:nvSpPr>
          <p:cNvPr id="15" name="object 15"/>
          <p:cNvSpPr txBox="1"/>
          <p:nvPr/>
        </p:nvSpPr>
        <p:spPr>
          <a:xfrm>
            <a:off x="4419600" y="4191000"/>
            <a:ext cx="3124200" cy="457200"/>
          </a:xfrm>
          <a:prstGeom prst="rect">
            <a:avLst/>
          </a:prstGeom>
          <a:solidFill>
            <a:srgbClr val="C1CEFF"/>
          </a:solidFill>
        </p:spPr>
        <p:txBody>
          <a:bodyPr vert="horz" wrap="square" lIns="0" tIns="7620" rIns="0" bIns="0" rtlCol="0">
            <a:spAutoFit/>
          </a:bodyPr>
          <a:lstStyle/>
          <a:p>
            <a:pPr marL="548005">
              <a:lnSpc>
                <a:spcPct val="100000"/>
              </a:lnSpc>
              <a:spcBef>
                <a:spcPts val="60"/>
              </a:spcBef>
            </a:pPr>
            <a:r>
              <a:rPr sz="2000" b="1" dirty="0">
                <a:latin typeface="Arial"/>
                <a:cs typeface="Arial"/>
              </a:rPr>
              <a:t>Fail to reject</a:t>
            </a:r>
            <a:r>
              <a:rPr sz="2000" b="1" spc="-85" dirty="0">
                <a:latin typeface="Arial"/>
                <a:cs typeface="Arial"/>
              </a:rPr>
              <a:t> </a:t>
            </a:r>
            <a:r>
              <a:rPr sz="2000" b="1" i="1" spc="10" dirty="0">
                <a:latin typeface="Arial"/>
                <a:cs typeface="Arial"/>
              </a:rPr>
              <a:t>H</a:t>
            </a:r>
            <a:r>
              <a:rPr sz="1950" b="1" spc="15" baseline="-21367" dirty="0">
                <a:latin typeface="Arial"/>
                <a:cs typeface="Arial"/>
              </a:rPr>
              <a:t>0</a:t>
            </a:r>
            <a:endParaRPr sz="1950" baseline="-21367">
              <a:latin typeface="Arial"/>
              <a:cs typeface="Arial"/>
            </a:endParaRPr>
          </a:p>
        </p:txBody>
      </p:sp>
      <p:sp>
        <p:nvSpPr>
          <p:cNvPr id="16" name="object 16"/>
          <p:cNvSpPr/>
          <p:nvPr/>
        </p:nvSpPr>
        <p:spPr>
          <a:xfrm>
            <a:off x="7543800" y="4114800"/>
            <a:ext cx="1371600" cy="609600"/>
          </a:xfrm>
          <a:custGeom>
            <a:avLst/>
            <a:gdLst/>
            <a:ahLst/>
            <a:cxnLst/>
            <a:rect l="l" t="t" r="r" b="b"/>
            <a:pathLst>
              <a:path w="1371600" h="609600">
                <a:moveTo>
                  <a:pt x="693674" y="0"/>
                </a:moveTo>
                <a:lnTo>
                  <a:pt x="693674" y="85217"/>
                </a:lnTo>
                <a:lnTo>
                  <a:pt x="0" y="85217"/>
                </a:lnTo>
                <a:lnTo>
                  <a:pt x="0" y="524382"/>
                </a:lnTo>
                <a:lnTo>
                  <a:pt x="693674" y="524382"/>
                </a:lnTo>
                <a:lnTo>
                  <a:pt x="693674" y="609600"/>
                </a:lnTo>
                <a:lnTo>
                  <a:pt x="1371600" y="304800"/>
                </a:lnTo>
                <a:lnTo>
                  <a:pt x="693674" y="0"/>
                </a:lnTo>
                <a:close/>
              </a:path>
            </a:pathLst>
          </a:custGeom>
          <a:solidFill>
            <a:srgbClr val="C1CEFF"/>
          </a:solidFill>
        </p:spPr>
        <p:txBody>
          <a:bodyPr wrap="square" lIns="0" tIns="0" rIns="0" bIns="0" rtlCol="0"/>
          <a:lstStyle/>
          <a:p>
            <a:endParaRPr/>
          </a:p>
        </p:txBody>
      </p:sp>
      <p:sp>
        <p:nvSpPr>
          <p:cNvPr id="17" name="object 17"/>
          <p:cNvSpPr/>
          <p:nvPr/>
        </p:nvSpPr>
        <p:spPr>
          <a:xfrm>
            <a:off x="7543800" y="4114800"/>
            <a:ext cx="1371600" cy="609600"/>
          </a:xfrm>
          <a:custGeom>
            <a:avLst/>
            <a:gdLst/>
            <a:ahLst/>
            <a:cxnLst/>
            <a:rect l="l" t="t" r="r" b="b"/>
            <a:pathLst>
              <a:path w="1371600" h="609600">
                <a:moveTo>
                  <a:pt x="0" y="85217"/>
                </a:moveTo>
                <a:lnTo>
                  <a:pt x="693674" y="85217"/>
                </a:lnTo>
                <a:lnTo>
                  <a:pt x="693674" y="0"/>
                </a:lnTo>
                <a:lnTo>
                  <a:pt x="1371600" y="304800"/>
                </a:lnTo>
                <a:lnTo>
                  <a:pt x="693674" y="609600"/>
                </a:lnTo>
                <a:lnTo>
                  <a:pt x="693674" y="524382"/>
                </a:lnTo>
                <a:lnTo>
                  <a:pt x="0" y="524382"/>
                </a:lnTo>
                <a:lnTo>
                  <a:pt x="0" y="85217"/>
                </a:lnTo>
                <a:close/>
              </a:path>
            </a:pathLst>
          </a:custGeom>
          <a:ln w="12192">
            <a:solidFill>
              <a:srgbClr val="C1CEFF"/>
            </a:solidFill>
          </a:ln>
        </p:spPr>
        <p:txBody>
          <a:bodyPr wrap="square" lIns="0" tIns="0" rIns="0" bIns="0" rtlCol="0"/>
          <a:lstStyle/>
          <a:p>
            <a:endParaRPr/>
          </a:p>
        </p:txBody>
      </p:sp>
      <p:sp>
        <p:nvSpPr>
          <p:cNvPr id="18" name="object 18"/>
          <p:cNvSpPr/>
          <p:nvPr/>
        </p:nvSpPr>
        <p:spPr>
          <a:xfrm>
            <a:off x="2895600" y="4114800"/>
            <a:ext cx="1447800" cy="533400"/>
          </a:xfrm>
          <a:custGeom>
            <a:avLst/>
            <a:gdLst/>
            <a:ahLst/>
            <a:cxnLst/>
            <a:rect l="l" t="t" r="r" b="b"/>
            <a:pathLst>
              <a:path w="1447800" h="533400">
                <a:moveTo>
                  <a:pt x="740028" y="0"/>
                </a:moveTo>
                <a:lnTo>
                  <a:pt x="0" y="266700"/>
                </a:lnTo>
                <a:lnTo>
                  <a:pt x="740028" y="533400"/>
                </a:lnTo>
                <a:lnTo>
                  <a:pt x="740028" y="484377"/>
                </a:lnTo>
                <a:lnTo>
                  <a:pt x="1447800" y="484377"/>
                </a:lnTo>
                <a:lnTo>
                  <a:pt x="1447800" y="49022"/>
                </a:lnTo>
                <a:lnTo>
                  <a:pt x="740028" y="49022"/>
                </a:lnTo>
                <a:lnTo>
                  <a:pt x="740028" y="0"/>
                </a:lnTo>
                <a:close/>
              </a:path>
            </a:pathLst>
          </a:custGeom>
          <a:solidFill>
            <a:srgbClr val="C1CEFF"/>
          </a:solidFill>
        </p:spPr>
        <p:txBody>
          <a:bodyPr wrap="square" lIns="0" tIns="0" rIns="0" bIns="0" rtlCol="0"/>
          <a:lstStyle/>
          <a:p>
            <a:endParaRPr/>
          </a:p>
        </p:txBody>
      </p:sp>
      <p:sp>
        <p:nvSpPr>
          <p:cNvPr id="19" name="object 19"/>
          <p:cNvSpPr/>
          <p:nvPr/>
        </p:nvSpPr>
        <p:spPr>
          <a:xfrm>
            <a:off x="2895600" y="4114800"/>
            <a:ext cx="1447800" cy="533400"/>
          </a:xfrm>
          <a:custGeom>
            <a:avLst/>
            <a:gdLst/>
            <a:ahLst/>
            <a:cxnLst/>
            <a:rect l="l" t="t" r="r" b="b"/>
            <a:pathLst>
              <a:path w="1447800" h="533400">
                <a:moveTo>
                  <a:pt x="1447800" y="49022"/>
                </a:moveTo>
                <a:lnTo>
                  <a:pt x="740028" y="49022"/>
                </a:lnTo>
                <a:lnTo>
                  <a:pt x="740028" y="0"/>
                </a:lnTo>
                <a:lnTo>
                  <a:pt x="0" y="266700"/>
                </a:lnTo>
                <a:lnTo>
                  <a:pt x="740028" y="533400"/>
                </a:lnTo>
                <a:lnTo>
                  <a:pt x="740028" y="484377"/>
                </a:lnTo>
                <a:lnTo>
                  <a:pt x="1447800" y="484377"/>
                </a:lnTo>
                <a:lnTo>
                  <a:pt x="1447800" y="49022"/>
                </a:lnTo>
                <a:close/>
              </a:path>
            </a:pathLst>
          </a:custGeom>
          <a:ln w="12192">
            <a:solidFill>
              <a:srgbClr val="C1CEFF"/>
            </a:solidFill>
          </a:ln>
        </p:spPr>
        <p:txBody>
          <a:bodyPr wrap="square" lIns="0" tIns="0" rIns="0" bIns="0" rtlCol="0"/>
          <a:lstStyle/>
          <a:p>
            <a:endParaRPr/>
          </a:p>
        </p:txBody>
      </p:sp>
      <p:sp>
        <p:nvSpPr>
          <p:cNvPr id="20" name="object 20"/>
          <p:cNvSpPr txBox="1"/>
          <p:nvPr/>
        </p:nvSpPr>
        <p:spPr>
          <a:xfrm>
            <a:off x="3202685" y="4185665"/>
            <a:ext cx="113601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Reject</a:t>
            </a:r>
            <a:r>
              <a:rPr sz="2000" b="1" spc="-95" dirty="0">
                <a:latin typeface="Arial"/>
                <a:cs typeface="Arial"/>
              </a:rPr>
              <a:t> </a:t>
            </a:r>
            <a:r>
              <a:rPr sz="2000" b="1" i="1" spc="10" dirty="0">
                <a:latin typeface="Arial"/>
                <a:cs typeface="Arial"/>
              </a:rPr>
              <a:t>H</a:t>
            </a:r>
            <a:r>
              <a:rPr sz="1950" b="1" spc="15" baseline="-21367" dirty="0">
                <a:latin typeface="Arial"/>
                <a:cs typeface="Arial"/>
              </a:rPr>
              <a:t>0</a:t>
            </a:r>
            <a:endParaRPr sz="1950" baseline="-21367">
              <a:latin typeface="Arial"/>
              <a:cs typeface="Arial"/>
            </a:endParaRPr>
          </a:p>
        </p:txBody>
      </p:sp>
      <p:sp>
        <p:nvSpPr>
          <p:cNvPr id="21" name="object 21"/>
          <p:cNvSpPr txBox="1">
            <a:spLocks noGrp="1"/>
          </p:cNvSpPr>
          <p:nvPr>
            <p:ph type="title"/>
          </p:nvPr>
        </p:nvSpPr>
        <p:spPr>
          <a:xfrm>
            <a:off x="685800" y="381000"/>
            <a:ext cx="7772400" cy="1143000"/>
          </a:xfrm>
          <a:prstGeom prst="rect">
            <a:avLst/>
          </a:prstGeom>
          <a:ln w="9144">
            <a:solidFill>
              <a:srgbClr val="000000"/>
            </a:solidFill>
          </a:ln>
        </p:spPr>
        <p:txBody>
          <a:bodyPr vert="horz" wrap="square" lIns="0" tIns="283210" rIns="0" bIns="0" rtlCol="0">
            <a:spAutoFit/>
          </a:bodyPr>
          <a:lstStyle/>
          <a:p>
            <a:pPr marL="1767205">
              <a:lnSpc>
                <a:spcPct val="100000"/>
              </a:lnSpc>
              <a:spcBef>
                <a:spcPts val="2230"/>
              </a:spcBef>
            </a:pPr>
            <a:r>
              <a:rPr sz="3600" b="1" i="1" spc="-35" dirty="0">
                <a:solidFill>
                  <a:srgbClr val="F8B639"/>
                </a:solidFill>
                <a:latin typeface="Trebuchet MS"/>
                <a:cs typeface="Trebuchet MS"/>
              </a:rPr>
              <a:t>LEFT-TAILED</a:t>
            </a:r>
            <a:r>
              <a:rPr sz="3600" b="1" i="1" dirty="0">
                <a:solidFill>
                  <a:srgbClr val="F8B639"/>
                </a:solidFill>
                <a:latin typeface="Trebuchet MS"/>
                <a:cs typeface="Trebuchet MS"/>
              </a:rPr>
              <a:t> </a:t>
            </a:r>
            <a:r>
              <a:rPr sz="3600" b="1" i="1" spc="-5" dirty="0">
                <a:solidFill>
                  <a:srgbClr val="F8B639"/>
                </a:solidFill>
                <a:latin typeface="Trebuchet MS"/>
                <a:cs typeface="Trebuchet MS"/>
              </a:rPr>
              <a:t>TESTS</a:t>
            </a:r>
            <a:endParaRPr sz="3600">
              <a:latin typeface="Trebuchet MS"/>
              <a:cs typeface="Trebuchet MS"/>
            </a:endParaRPr>
          </a:p>
        </p:txBody>
      </p:sp>
      <p:sp>
        <p:nvSpPr>
          <p:cNvPr id="25" name="object 25"/>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18</a:t>
            </a:fld>
            <a:endParaRPr dirty="0"/>
          </a:p>
        </p:txBody>
      </p:sp>
      <p:sp>
        <p:nvSpPr>
          <p:cNvPr id="22" name="object 22"/>
          <p:cNvSpPr txBox="1"/>
          <p:nvPr/>
        </p:nvSpPr>
        <p:spPr>
          <a:xfrm>
            <a:off x="3203575" y="4827270"/>
            <a:ext cx="648335"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FF0000"/>
                </a:solidFill>
                <a:latin typeface="Trebuchet MS"/>
                <a:cs typeface="Trebuchet MS"/>
              </a:rPr>
              <a:t>alpha</a:t>
            </a:r>
            <a:endParaRPr sz="2000">
              <a:latin typeface="Trebuchet MS"/>
              <a:cs typeface="Trebuchet MS"/>
            </a:endParaRPr>
          </a:p>
        </p:txBody>
      </p:sp>
      <p:sp>
        <p:nvSpPr>
          <p:cNvPr id="23" name="object 23"/>
          <p:cNvSpPr/>
          <p:nvPr/>
        </p:nvSpPr>
        <p:spPr>
          <a:xfrm>
            <a:off x="3657600" y="5181600"/>
            <a:ext cx="234315" cy="460375"/>
          </a:xfrm>
          <a:custGeom>
            <a:avLst/>
            <a:gdLst/>
            <a:ahLst/>
            <a:cxnLst/>
            <a:rect l="l" t="t" r="r" b="b"/>
            <a:pathLst>
              <a:path w="234314" h="460375">
                <a:moveTo>
                  <a:pt x="39712" y="65323"/>
                </a:moveTo>
                <a:lnTo>
                  <a:pt x="28386" y="70997"/>
                </a:lnTo>
                <a:lnTo>
                  <a:pt x="222885" y="460044"/>
                </a:lnTo>
                <a:lnTo>
                  <a:pt x="234314" y="454355"/>
                </a:lnTo>
                <a:lnTo>
                  <a:pt x="39712" y="65323"/>
                </a:lnTo>
                <a:close/>
              </a:path>
              <a:path w="234314" h="460375">
                <a:moveTo>
                  <a:pt x="0" y="0"/>
                </a:moveTo>
                <a:lnTo>
                  <a:pt x="0" y="85216"/>
                </a:lnTo>
                <a:lnTo>
                  <a:pt x="28386" y="70997"/>
                </a:lnTo>
                <a:lnTo>
                  <a:pt x="22733" y="59690"/>
                </a:lnTo>
                <a:lnTo>
                  <a:pt x="34036" y="53975"/>
                </a:lnTo>
                <a:lnTo>
                  <a:pt x="62367" y="53975"/>
                </a:lnTo>
                <a:lnTo>
                  <a:pt x="68199" y="51053"/>
                </a:lnTo>
                <a:lnTo>
                  <a:pt x="0" y="0"/>
                </a:lnTo>
                <a:close/>
              </a:path>
              <a:path w="234314" h="460375">
                <a:moveTo>
                  <a:pt x="34036" y="53975"/>
                </a:moveTo>
                <a:lnTo>
                  <a:pt x="22733" y="59690"/>
                </a:lnTo>
                <a:lnTo>
                  <a:pt x="28386" y="70997"/>
                </a:lnTo>
                <a:lnTo>
                  <a:pt x="39712" y="65323"/>
                </a:lnTo>
                <a:lnTo>
                  <a:pt x="34036" y="53975"/>
                </a:lnTo>
                <a:close/>
              </a:path>
              <a:path w="234314" h="460375">
                <a:moveTo>
                  <a:pt x="62367" y="53975"/>
                </a:moveTo>
                <a:lnTo>
                  <a:pt x="34036" y="53975"/>
                </a:lnTo>
                <a:lnTo>
                  <a:pt x="39712" y="65323"/>
                </a:lnTo>
                <a:lnTo>
                  <a:pt x="62367" y="53975"/>
                </a:lnTo>
                <a:close/>
              </a:path>
            </a:pathLst>
          </a:custGeom>
          <a:solidFill>
            <a:srgbClr val="FF0000"/>
          </a:solidFill>
        </p:spPr>
        <p:txBody>
          <a:bodyPr wrap="square" lIns="0" tIns="0" rIns="0" bIns="0" rtlCol="0"/>
          <a:lstStyle/>
          <a:p>
            <a:endParaRPr/>
          </a:p>
        </p:txBody>
      </p:sp>
      <p:sp>
        <p:nvSpPr>
          <p:cNvPr id="24" name="object 24"/>
          <p:cNvSpPr txBox="1"/>
          <p:nvPr/>
        </p:nvSpPr>
        <p:spPr>
          <a:xfrm>
            <a:off x="4346828" y="6184798"/>
            <a:ext cx="431165" cy="331470"/>
          </a:xfrm>
          <a:prstGeom prst="rect">
            <a:avLst/>
          </a:prstGeom>
        </p:spPr>
        <p:txBody>
          <a:bodyPr vert="horz" wrap="square" lIns="0" tIns="13335" rIns="0" bIns="0" rtlCol="0">
            <a:spAutoFit/>
          </a:bodyPr>
          <a:lstStyle/>
          <a:p>
            <a:pPr marL="12700">
              <a:lnSpc>
                <a:spcPct val="100000"/>
              </a:lnSpc>
              <a:spcBef>
                <a:spcPts val="105"/>
              </a:spcBef>
            </a:pPr>
            <a:r>
              <a:rPr sz="3000" spc="-7" baseline="13888" dirty="0">
                <a:solidFill>
                  <a:srgbClr val="FF0000"/>
                </a:solidFill>
                <a:latin typeface="Trebuchet MS"/>
                <a:cs typeface="Trebuchet MS"/>
              </a:rPr>
              <a:t>Z</a:t>
            </a:r>
            <a:r>
              <a:rPr sz="1300" spc="5" dirty="0">
                <a:solidFill>
                  <a:srgbClr val="FF0000"/>
                </a:solidFill>
                <a:latin typeface="Trebuchet MS"/>
                <a:cs typeface="Trebuchet MS"/>
              </a:rPr>
              <a:t>crit</a:t>
            </a:r>
            <a:endParaRPr sz="1300">
              <a:latin typeface="Trebuchet MS"/>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370" y="1799360"/>
            <a:ext cx="7566025" cy="2671445"/>
          </a:xfrm>
          <a:prstGeom prst="rect">
            <a:avLst/>
          </a:prstGeom>
        </p:spPr>
        <p:txBody>
          <a:bodyPr vert="horz" wrap="square" lIns="0" tIns="140335" rIns="0" bIns="0" rtlCol="0">
            <a:spAutoFit/>
          </a:bodyPr>
          <a:lstStyle/>
          <a:p>
            <a:pPr marL="299085" indent="-286385">
              <a:lnSpc>
                <a:spcPct val="100000"/>
              </a:lnSpc>
              <a:spcBef>
                <a:spcPts val="1105"/>
              </a:spcBef>
              <a:buChar char="•"/>
              <a:tabLst>
                <a:tab pos="299720" algn="l"/>
              </a:tabLst>
            </a:pPr>
            <a:r>
              <a:rPr sz="2800" dirty="0">
                <a:latin typeface="Trebuchet MS"/>
                <a:cs typeface="Trebuchet MS"/>
              </a:rPr>
              <a:t>H</a:t>
            </a:r>
            <a:r>
              <a:rPr sz="2775" baseline="-21021" dirty="0">
                <a:latin typeface="Trebuchet MS"/>
                <a:cs typeface="Trebuchet MS"/>
              </a:rPr>
              <a:t>A </a:t>
            </a:r>
            <a:r>
              <a:rPr sz="2800" spc="-5" dirty="0">
                <a:latin typeface="Trebuchet MS"/>
                <a:cs typeface="Trebuchet MS"/>
              </a:rPr>
              <a:t>is </a:t>
            </a:r>
            <a:r>
              <a:rPr sz="2800" spc="-10" dirty="0">
                <a:latin typeface="Trebuchet MS"/>
                <a:cs typeface="Trebuchet MS"/>
              </a:rPr>
              <a:t>that </a:t>
            </a:r>
            <a:r>
              <a:rPr sz="2800" spc="-5" dirty="0">
                <a:latin typeface="Trebuchet MS"/>
                <a:cs typeface="Trebuchet MS"/>
              </a:rPr>
              <a:t>µ is </a:t>
            </a:r>
            <a:r>
              <a:rPr sz="2800" i="1" spc="-10" dirty="0">
                <a:latin typeface="Trebuchet MS"/>
                <a:cs typeface="Trebuchet MS"/>
              </a:rPr>
              <a:t>either </a:t>
            </a:r>
            <a:r>
              <a:rPr sz="2800" spc="-5" dirty="0">
                <a:latin typeface="Trebuchet MS"/>
                <a:cs typeface="Trebuchet MS"/>
              </a:rPr>
              <a:t>greater or less </a:t>
            </a:r>
            <a:r>
              <a:rPr sz="2800" spc="-10" dirty="0">
                <a:latin typeface="Trebuchet MS"/>
                <a:cs typeface="Trebuchet MS"/>
              </a:rPr>
              <a:t>than</a:t>
            </a:r>
            <a:r>
              <a:rPr sz="2800" spc="-315" dirty="0">
                <a:latin typeface="Trebuchet MS"/>
                <a:cs typeface="Trebuchet MS"/>
              </a:rPr>
              <a:t> </a:t>
            </a:r>
            <a:r>
              <a:rPr sz="1800" spc="-5" dirty="0">
                <a:latin typeface="Trebuchet MS"/>
                <a:cs typeface="Trebuchet MS"/>
              </a:rPr>
              <a:t>µ</a:t>
            </a:r>
            <a:r>
              <a:rPr sz="1800" spc="-7" baseline="-20833" dirty="0">
                <a:latin typeface="Trebuchet MS"/>
                <a:cs typeface="Trebuchet MS"/>
              </a:rPr>
              <a:t>H0</a:t>
            </a:r>
            <a:endParaRPr sz="1800" baseline="-20833">
              <a:latin typeface="Trebuchet MS"/>
              <a:cs typeface="Trebuchet MS"/>
            </a:endParaRPr>
          </a:p>
          <a:p>
            <a:pPr marL="927100">
              <a:lnSpc>
                <a:spcPct val="100000"/>
              </a:lnSpc>
              <a:spcBef>
                <a:spcPts val="1010"/>
              </a:spcBef>
              <a:tabLst>
                <a:tab pos="1750060" algn="l"/>
              </a:tabLst>
            </a:pPr>
            <a:r>
              <a:rPr sz="2800" spc="-5" dirty="0">
                <a:latin typeface="Trebuchet MS"/>
                <a:cs typeface="Trebuchet MS"/>
              </a:rPr>
              <a:t>H</a:t>
            </a:r>
            <a:r>
              <a:rPr sz="2775" spc="-7" baseline="-21021" dirty="0">
                <a:latin typeface="Trebuchet MS"/>
                <a:cs typeface="Trebuchet MS"/>
              </a:rPr>
              <a:t>A</a:t>
            </a:r>
            <a:r>
              <a:rPr sz="2800" spc="-5" dirty="0">
                <a:latin typeface="Trebuchet MS"/>
                <a:cs typeface="Trebuchet MS"/>
              </a:rPr>
              <a:t>:	</a:t>
            </a:r>
            <a:r>
              <a:rPr sz="1800" dirty="0">
                <a:latin typeface="Trebuchet MS"/>
                <a:cs typeface="Trebuchet MS"/>
              </a:rPr>
              <a:t>µ ≠</a:t>
            </a:r>
            <a:r>
              <a:rPr sz="1800" spc="-10" dirty="0">
                <a:latin typeface="Trebuchet MS"/>
                <a:cs typeface="Trebuchet MS"/>
              </a:rPr>
              <a:t> </a:t>
            </a:r>
            <a:r>
              <a:rPr sz="1800" spc="-5" dirty="0">
                <a:latin typeface="Trebuchet MS"/>
                <a:cs typeface="Trebuchet MS"/>
              </a:rPr>
              <a:t>µ</a:t>
            </a:r>
            <a:r>
              <a:rPr sz="1800" spc="-7" baseline="-20833" dirty="0">
                <a:latin typeface="Trebuchet MS"/>
                <a:cs typeface="Trebuchet MS"/>
              </a:rPr>
              <a:t>H0</a:t>
            </a:r>
            <a:endParaRPr sz="1800" baseline="-20833">
              <a:latin typeface="Trebuchet MS"/>
              <a:cs typeface="Trebuchet MS"/>
            </a:endParaRPr>
          </a:p>
          <a:p>
            <a:pPr>
              <a:lnSpc>
                <a:spcPct val="100000"/>
              </a:lnSpc>
              <a:spcBef>
                <a:spcPts val="45"/>
              </a:spcBef>
            </a:pPr>
            <a:endParaRPr sz="4750">
              <a:latin typeface="Times New Roman"/>
              <a:cs typeface="Times New Roman"/>
            </a:endParaRPr>
          </a:p>
          <a:p>
            <a:pPr marL="299085" marR="5080" indent="-286385">
              <a:lnSpc>
                <a:spcPts val="3350"/>
              </a:lnSpc>
              <a:spcBef>
                <a:spcPts val="5"/>
              </a:spcBef>
              <a:buFont typeface="Trebuchet MS"/>
              <a:buChar char="•"/>
              <a:tabLst>
                <a:tab pos="299720" algn="l"/>
                <a:tab pos="6443980" algn="l"/>
              </a:tabLst>
            </a:pPr>
            <a:r>
              <a:rPr sz="2800" spc="-5" dirty="0">
                <a:latin typeface="Symbol"/>
                <a:cs typeface="Symbol"/>
              </a:rPr>
              <a:t></a:t>
            </a:r>
            <a:r>
              <a:rPr sz="2800" spc="-5" dirty="0">
                <a:latin typeface="Times New Roman"/>
                <a:cs typeface="Times New Roman"/>
              </a:rPr>
              <a:t> </a:t>
            </a:r>
            <a:r>
              <a:rPr sz="2800" spc="-5" dirty="0">
                <a:latin typeface="Trebuchet MS"/>
                <a:cs typeface="Trebuchet MS"/>
              </a:rPr>
              <a:t>is </a:t>
            </a:r>
            <a:r>
              <a:rPr sz="2800" spc="-10" dirty="0">
                <a:latin typeface="Trebuchet MS"/>
                <a:cs typeface="Trebuchet MS"/>
              </a:rPr>
              <a:t>divided equally between</a:t>
            </a:r>
            <a:r>
              <a:rPr sz="2800" spc="270" dirty="0">
                <a:latin typeface="Trebuchet MS"/>
                <a:cs typeface="Trebuchet MS"/>
              </a:rPr>
              <a:t> </a:t>
            </a:r>
            <a:r>
              <a:rPr sz="2800" spc="-10" dirty="0">
                <a:latin typeface="Trebuchet MS"/>
                <a:cs typeface="Trebuchet MS"/>
              </a:rPr>
              <a:t>the</a:t>
            </a:r>
            <a:r>
              <a:rPr sz="2800" spc="10" dirty="0">
                <a:latin typeface="Trebuchet MS"/>
                <a:cs typeface="Trebuchet MS"/>
              </a:rPr>
              <a:t> </a:t>
            </a:r>
            <a:r>
              <a:rPr sz="2800" spc="-10" dirty="0">
                <a:latin typeface="Trebuchet MS"/>
                <a:cs typeface="Trebuchet MS"/>
              </a:rPr>
              <a:t>two	tails</a:t>
            </a:r>
            <a:r>
              <a:rPr sz="2800" spc="-50" dirty="0">
                <a:latin typeface="Trebuchet MS"/>
                <a:cs typeface="Trebuchet MS"/>
              </a:rPr>
              <a:t> </a:t>
            </a:r>
            <a:r>
              <a:rPr sz="2800" spc="-5" dirty="0">
                <a:latin typeface="Trebuchet MS"/>
                <a:cs typeface="Trebuchet MS"/>
              </a:rPr>
              <a:t>of  </a:t>
            </a:r>
            <a:r>
              <a:rPr sz="2800" spc="-10" dirty="0">
                <a:latin typeface="Trebuchet MS"/>
                <a:cs typeface="Trebuchet MS"/>
              </a:rPr>
              <a:t>the critical</a:t>
            </a:r>
            <a:r>
              <a:rPr sz="2800" spc="35" dirty="0">
                <a:latin typeface="Trebuchet MS"/>
                <a:cs typeface="Trebuchet MS"/>
              </a:rPr>
              <a:t> </a:t>
            </a:r>
            <a:r>
              <a:rPr sz="2800" spc="-5" dirty="0">
                <a:latin typeface="Trebuchet MS"/>
                <a:cs typeface="Trebuchet MS"/>
              </a:rPr>
              <a:t>region.</a:t>
            </a:r>
            <a:endParaRPr sz="2800">
              <a:latin typeface="Trebuchet MS"/>
              <a:cs typeface="Trebuchet MS"/>
            </a:endParaRPr>
          </a:p>
        </p:txBody>
      </p:sp>
      <p:sp>
        <p:nvSpPr>
          <p:cNvPr id="3" name="object 3"/>
          <p:cNvSpPr txBox="1">
            <a:spLocks noGrp="1"/>
          </p:cNvSpPr>
          <p:nvPr>
            <p:ph type="title"/>
          </p:nvPr>
        </p:nvSpPr>
        <p:spPr>
          <a:xfrm>
            <a:off x="685800" y="381000"/>
            <a:ext cx="7772400" cy="1143000"/>
          </a:xfrm>
          <a:prstGeom prst="rect">
            <a:avLst/>
          </a:prstGeom>
          <a:ln w="9144">
            <a:solidFill>
              <a:srgbClr val="000000"/>
            </a:solidFill>
          </a:ln>
        </p:spPr>
        <p:txBody>
          <a:bodyPr vert="horz" wrap="square" lIns="0" tIns="283210" rIns="0" bIns="0" rtlCol="0">
            <a:spAutoFit/>
          </a:bodyPr>
          <a:lstStyle/>
          <a:p>
            <a:pPr marL="118110">
              <a:lnSpc>
                <a:spcPct val="100000"/>
              </a:lnSpc>
              <a:spcBef>
                <a:spcPts val="2230"/>
              </a:spcBef>
            </a:pPr>
            <a:r>
              <a:rPr sz="3600" b="1" i="1" spc="-35" dirty="0">
                <a:solidFill>
                  <a:srgbClr val="F8B639"/>
                </a:solidFill>
                <a:latin typeface="Trebuchet MS"/>
                <a:cs typeface="Trebuchet MS"/>
              </a:rPr>
              <a:t>TWO-TAILED </a:t>
            </a:r>
            <a:r>
              <a:rPr sz="3600" b="1" i="1" spc="-5" dirty="0">
                <a:solidFill>
                  <a:srgbClr val="F8B639"/>
                </a:solidFill>
                <a:latin typeface="Trebuchet MS"/>
                <a:cs typeface="Trebuchet MS"/>
              </a:rPr>
              <a:t>HYPOTHESIS</a:t>
            </a:r>
            <a:r>
              <a:rPr sz="3600" b="1" i="1" spc="-45" dirty="0">
                <a:solidFill>
                  <a:srgbClr val="F8B639"/>
                </a:solidFill>
                <a:latin typeface="Trebuchet MS"/>
                <a:cs typeface="Trebuchet MS"/>
              </a:rPr>
              <a:t> </a:t>
            </a:r>
            <a:r>
              <a:rPr sz="3600" b="1" i="1" spc="-5" dirty="0">
                <a:solidFill>
                  <a:srgbClr val="F8B639"/>
                </a:solidFill>
                <a:latin typeface="Trebuchet MS"/>
                <a:cs typeface="Trebuchet MS"/>
              </a:rPr>
              <a:t>TESTING</a:t>
            </a:r>
            <a:endParaRPr sz="3600">
              <a:latin typeface="Trebuchet MS"/>
              <a:cs typeface="Trebuchet MS"/>
            </a:endParaRPr>
          </a:p>
        </p:txBody>
      </p:sp>
      <p:sp>
        <p:nvSpPr>
          <p:cNvPr id="4" name="object 4"/>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81000" y="1371600"/>
            <a:ext cx="5791200" cy="4640629"/>
          </a:xfrm>
          <a:prstGeom prst="rect">
            <a:avLst/>
          </a:prstGeom>
        </p:spPr>
        <p:txBody>
          <a:bodyPr vert="horz" wrap="square" lIns="0" tIns="75565" rIns="0" bIns="0" rtlCol="0">
            <a:spAutoFit/>
          </a:bodyPr>
          <a:lstStyle/>
          <a:p>
            <a:pPr marL="755650" marR="5080" indent="-742950">
              <a:lnSpc>
                <a:spcPct val="90000"/>
              </a:lnSpc>
              <a:spcBef>
                <a:spcPts val="595"/>
              </a:spcBef>
              <a:buFont typeface="Arial" pitchFamily="34" charset="0"/>
              <a:buChar char="•"/>
            </a:pPr>
            <a:r>
              <a:rPr sz="4100" dirty="0">
                <a:latin typeface="Trebuchet MS"/>
                <a:cs typeface="Trebuchet MS"/>
              </a:rPr>
              <a:t>The term</a:t>
            </a:r>
            <a:r>
              <a:rPr sz="4100" spc="-70" dirty="0">
                <a:latin typeface="Trebuchet MS"/>
                <a:cs typeface="Trebuchet MS"/>
              </a:rPr>
              <a:t> </a:t>
            </a:r>
            <a:r>
              <a:rPr sz="4100" spc="-5" dirty="0">
                <a:latin typeface="Trebuchet MS"/>
                <a:cs typeface="Trebuchet MS"/>
              </a:rPr>
              <a:t>statistical  </a:t>
            </a:r>
            <a:r>
              <a:rPr sz="4100" dirty="0">
                <a:latin typeface="Trebuchet MS"/>
                <a:cs typeface="Trebuchet MS"/>
              </a:rPr>
              <a:t>significance </a:t>
            </a:r>
            <a:r>
              <a:rPr sz="4100" spc="-5" dirty="0">
                <a:latin typeface="Trebuchet MS"/>
                <a:cs typeface="Trebuchet MS"/>
              </a:rPr>
              <a:t>was  coined </a:t>
            </a:r>
            <a:r>
              <a:rPr sz="4100" dirty="0">
                <a:latin typeface="Trebuchet MS"/>
                <a:cs typeface="Trebuchet MS"/>
              </a:rPr>
              <a:t>by </a:t>
            </a:r>
            <a:r>
              <a:rPr sz="4100" spc="-30" dirty="0">
                <a:latin typeface="Trebuchet MS"/>
                <a:cs typeface="Trebuchet MS"/>
              </a:rPr>
              <a:t>Ronald  </a:t>
            </a:r>
            <a:r>
              <a:rPr sz="4100" spc="-5" dirty="0">
                <a:latin typeface="Trebuchet MS"/>
                <a:cs typeface="Trebuchet MS"/>
              </a:rPr>
              <a:t>Fisher(1890-1962).</a:t>
            </a:r>
            <a:endParaRPr sz="4100" dirty="0">
              <a:latin typeface="Trebuchet MS"/>
              <a:cs typeface="Trebuchet MS"/>
            </a:endParaRPr>
          </a:p>
          <a:p>
            <a:pPr marL="742950" indent="-742950">
              <a:lnSpc>
                <a:spcPct val="100000"/>
              </a:lnSpc>
              <a:spcBef>
                <a:spcPts val="10"/>
              </a:spcBef>
              <a:buFont typeface="Arial" pitchFamily="34" charset="0"/>
              <a:buChar char="•"/>
            </a:pPr>
            <a:endParaRPr sz="3900" dirty="0">
              <a:latin typeface="Times New Roman"/>
              <a:cs typeface="Times New Roman"/>
            </a:endParaRPr>
          </a:p>
          <a:p>
            <a:pPr marL="755650" marR="996315" indent="-742950">
              <a:lnSpc>
                <a:spcPts val="4430"/>
              </a:lnSpc>
              <a:buFont typeface="Arial" pitchFamily="34" charset="0"/>
              <a:buChar char="•"/>
            </a:pPr>
            <a:r>
              <a:rPr sz="4100" dirty="0">
                <a:latin typeface="Trebuchet MS"/>
                <a:cs typeface="Trebuchet MS"/>
              </a:rPr>
              <a:t>Student t-test</a:t>
            </a:r>
            <a:r>
              <a:rPr sz="4100" spc="-114" dirty="0">
                <a:latin typeface="Trebuchet MS"/>
                <a:cs typeface="Trebuchet MS"/>
              </a:rPr>
              <a:t> </a:t>
            </a:r>
            <a:r>
              <a:rPr sz="4100" dirty="0">
                <a:latin typeface="Trebuchet MS"/>
                <a:cs typeface="Trebuchet MS"/>
              </a:rPr>
              <a:t>:  </a:t>
            </a:r>
            <a:r>
              <a:rPr sz="4100" spc="-10" dirty="0">
                <a:latin typeface="Trebuchet MS"/>
                <a:cs typeface="Trebuchet MS"/>
              </a:rPr>
              <a:t>William </a:t>
            </a:r>
            <a:r>
              <a:rPr sz="4100" dirty="0">
                <a:latin typeface="Trebuchet MS"/>
                <a:cs typeface="Trebuchet MS"/>
              </a:rPr>
              <a:t>Sealy  </a:t>
            </a:r>
            <a:r>
              <a:rPr sz="4100" spc="-5" dirty="0">
                <a:latin typeface="Trebuchet MS"/>
                <a:cs typeface="Trebuchet MS"/>
              </a:rPr>
              <a:t>Gosset.</a:t>
            </a:r>
            <a:endParaRPr sz="4100" dirty="0">
              <a:latin typeface="Trebuchet MS"/>
              <a:cs typeface="Trebuchet MS"/>
            </a:endParaRPr>
          </a:p>
        </p:txBody>
      </p:sp>
      <p:sp>
        <p:nvSpPr>
          <p:cNvPr id="6" name="object 6"/>
          <p:cNvSpPr/>
          <p:nvPr/>
        </p:nvSpPr>
        <p:spPr>
          <a:xfrm>
            <a:off x="6400800" y="1053083"/>
            <a:ext cx="2438400" cy="230428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443471" y="3717035"/>
            <a:ext cx="2449068" cy="2916936"/>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2</a:t>
            </a:fld>
            <a:endParaRPr dirty="0"/>
          </a:p>
        </p:txBody>
      </p:sp>
      <p:sp>
        <p:nvSpPr>
          <p:cNvPr id="9" name="TextBox 8"/>
          <p:cNvSpPr txBox="1"/>
          <p:nvPr/>
        </p:nvSpPr>
        <p:spPr>
          <a:xfrm>
            <a:off x="304800" y="448270"/>
            <a:ext cx="5486400" cy="923330"/>
          </a:xfrm>
          <a:prstGeom prst="rect">
            <a:avLst/>
          </a:prstGeom>
          <a:noFill/>
        </p:spPr>
        <p:txBody>
          <a:bodyPr wrap="square" rtlCol="0">
            <a:spAutoFit/>
          </a:bodyPr>
          <a:lstStyle/>
          <a:p>
            <a:r>
              <a:rPr lang="en-IN" sz="5400" dirty="0" smtClean="0">
                <a:solidFill>
                  <a:srgbClr val="0070C0"/>
                </a:solidFill>
              </a:rPr>
              <a:t>Historical Aspect</a:t>
            </a:r>
            <a:endParaRPr lang="en-IN" sz="5400"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7360" y="5114544"/>
            <a:ext cx="1191895" cy="416559"/>
          </a:xfrm>
          <a:custGeom>
            <a:avLst/>
            <a:gdLst/>
            <a:ahLst/>
            <a:cxnLst/>
            <a:rect l="l" t="t" r="r" b="b"/>
            <a:pathLst>
              <a:path w="1191895" h="416560">
                <a:moveTo>
                  <a:pt x="1191767" y="0"/>
                </a:moveTo>
                <a:lnTo>
                  <a:pt x="931544" y="128650"/>
                </a:lnTo>
                <a:lnTo>
                  <a:pt x="729995" y="190499"/>
                </a:lnTo>
                <a:lnTo>
                  <a:pt x="472947" y="219201"/>
                </a:lnTo>
                <a:lnTo>
                  <a:pt x="61848" y="249300"/>
                </a:lnTo>
                <a:lnTo>
                  <a:pt x="0" y="287400"/>
                </a:lnTo>
                <a:lnTo>
                  <a:pt x="0" y="416051"/>
                </a:lnTo>
                <a:lnTo>
                  <a:pt x="1191767" y="416051"/>
                </a:lnTo>
                <a:lnTo>
                  <a:pt x="1191767" y="0"/>
                </a:lnTo>
                <a:close/>
              </a:path>
            </a:pathLst>
          </a:custGeom>
          <a:solidFill>
            <a:srgbClr val="C1CEFF"/>
          </a:solidFill>
        </p:spPr>
        <p:txBody>
          <a:bodyPr wrap="square" lIns="0" tIns="0" rIns="0" bIns="0" rtlCol="0"/>
          <a:lstStyle/>
          <a:p>
            <a:endParaRPr/>
          </a:p>
        </p:txBody>
      </p:sp>
      <p:sp>
        <p:nvSpPr>
          <p:cNvPr id="3" name="object 3"/>
          <p:cNvSpPr/>
          <p:nvPr/>
        </p:nvSpPr>
        <p:spPr>
          <a:xfrm>
            <a:off x="1737360" y="5114544"/>
            <a:ext cx="1191895" cy="416559"/>
          </a:xfrm>
          <a:custGeom>
            <a:avLst/>
            <a:gdLst/>
            <a:ahLst/>
            <a:cxnLst/>
            <a:rect l="l" t="t" r="r" b="b"/>
            <a:pathLst>
              <a:path w="1191895" h="416560">
                <a:moveTo>
                  <a:pt x="0" y="287400"/>
                </a:moveTo>
                <a:lnTo>
                  <a:pt x="0" y="416051"/>
                </a:lnTo>
                <a:lnTo>
                  <a:pt x="1191767" y="416051"/>
                </a:lnTo>
                <a:lnTo>
                  <a:pt x="1191767" y="0"/>
                </a:lnTo>
                <a:lnTo>
                  <a:pt x="931544" y="128650"/>
                </a:lnTo>
                <a:lnTo>
                  <a:pt x="729995" y="190499"/>
                </a:lnTo>
                <a:lnTo>
                  <a:pt x="472947" y="219201"/>
                </a:lnTo>
                <a:lnTo>
                  <a:pt x="260222" y="235076"/>
                </a:lnTo>
                <a:lnTo>
                  <a:pt x="61848" y="249300"/>
                </a:lnTo>
                <a:lnTo>
                  <a:pt x="0" y="287400"/>
                </a:lnTo>
              </a:path>
            </a:pathLst>
          </a:custGeom>
          <a:ln w="12192">
            <a:solidFill>
              <a:srgbClr val="B83C68"/>
            </a:solidFill>
          </a:ln>
        </p:spPr>
        <p:txBody>
          <a:bodyPr wrap="square" lIns="0" tIns="0" rIns="0" bIns="0" rtlCol="0"/>
          <a:lstStyle/>
          <a:p>
            <a:endParaRPr/>
          </a:p>
        </p:txBody>
      </p:sp>
      <p:sp>
        <p:nvSpPr>
          <p:cNvPr id="4" name="object 4"/>
          <p:cNvSpPr/>
          <p:nvPr/>
        </p:nvSpPr>
        <p:spPr>
          <a:xfrm>
            <a:off x="5992367" y="5114544"/>
            <a:ext cx="1193165" cy="415925"/>
          </a:xfrm>
          <a:custGeom>
            <a:avLst/>
            <a:gdLst/>
            <a:ahLst/>
            <a:cxnLst/>
            <a:rect l="l" t="t" r="r" b="b"/>
            <a:pathLst>
              <a:path w="1193165" h="415925">
                <a:moveTo>
                  <a:pt x="0" y="0"/>
                </a:moveTo>
                <a:lnTo>
                  <a:pt x="0" y="415924"/>
                </a:lnTo>
                <a:lnTo>
                  <a:pt x="1193164" y="415924"/>
                </a:lnTo>
                <a:lnTo>
                  <a:pt x="1193164" y="292099"/>
                </a:lnTo>
                <a:lnTo>
                  <a:pt x="1134490" y="292099"/>
                </a:lnTo>
                <a:lnTo>
                  <a:pt x="951738" y="282574"/>
                </a:lnTo>
                <a:lnTo>
                  <a:pt x="716534" y="249300"/>
                </a:lnTo>
                <a:lnTo>
                  <a:pt x="462407" y="190499"/>
                </a:lnTo>
                <a:lnTo>
                  <a:pt x="260604" y="128650"/>
                </a:lnTo>
                <a:lnTo>
                  <a:pt x="0" y="0"/>
                </a:lnTo>
                <a:close/>
              </a:path>
              <a:path w="1193165" h="415925">
                <a:moveTo>
                  <a:pt x="1193164" y="287400"/>
                </a:moveTo>
                <a:lnTo>
                  <a:pt x="1134490" y="292099"/>
                </a:lnTo>
                <a:lnTo>
                  <a:pt x="1193164" y="292099"/>
                </a:lnTo>
                <a:lnTo>
                  <a:pt x="1193164" y="287400"/>
                </a:lnTo>
                <a:close/>
              </a:path>
            </a:pathLst>
          </a:custGeom>
          <a:solidFill>
            <a:srgbClr val="C1CEFF"/>
          </a:solidFill>
        </p:spPr>
        <p:txBody>
          <a:bodyPr wrap="square" lIns="0" tIns="0" rIns="0" bIns="0" rtlCol="0"/>
          <a:lstStyle/>
          <a:p>
            <a:endParaRPr/>
          </a:p>
        </p:txBody>
      </p:sp>
      <p:sp>
        <p:nvSpPr>
          <p:cNvPr id="5" name="object 5"/>
          <p:cNvSpPr/>
          <p:nvPr/>
        </p:nvSpPr>
        <p:spPr>
          <a:xfrm>
            <a:off x="5992367" y="5114544"/>
            <a:ext cx="1193165" cy="415925"/>
          </a:xfrm>
          <a:custGeom>
            <a:avLst/>
            <a:gdLst/>
            <a:ahLst/>
            <a:cxnLst/>
            <a:rect l="l" t="t" r="r" b="b"/>
            <a:pathLst>
              <a:path w="1193165" h="415925">
                <a:moveTo>
                  <a:pt x="1193164" y="287400"/>
                </a:moveTo>
                <a:lnTo>
                  <a:pt x="1193164" y="415924"/>
                </a:lnTo>
                <a:lnTo>
                  <a:pt x="0" y="415924"/>
                </a:lnTo>
                <a:lnTo>
                  <a:pt x="0" y="0"/>
                </a:lnTo>
                <a:lnTo>
                  <a:pt x="260604" y="128650"/>
                </a:lnTo>
                <a:lnTo>
                  <a:pt x="462407" y="190499"/>
                </a:lnTo>
                <a:lnTo>
                  <a:pt x="716534" y="249300"/>
                </a:lnTo>
                <a:lnTo>
                  <a:pt x="951738" y="282574"/>
                </a:lnTo>
                <a:lnTo>
                  <a:pt x="1134490" y="292099"/>
                </a:lnTo>
                <a:lnTo>
                  <a:pt x="1193164" y="287400"/>
                </a:lnTo>
              </a:path>
            </a:pathLst>
          </a:custGeom>
          <a:ln w="12192">
            <a:solidFill>
              <a:srgbClr val="B83C68"/>
            </a:solidFill>
          </a:ln>
        </p:spPr>
        <p:txBody>
          <a:bodyPr wrap="square" lIns="0" tIns="0" rIns="0" bIns="0" rtlCol="0"/>
          <a:lstStyle/>
          <a:p>
            <a:endParaRPr/>
          </a:p>
        </p:txBody>
      </p:sp>
      <p:sp>
        <p:nvSpPr>
          <p:cNvPr id="6" name="object 6"/>
          <p:cNvSpPr/>
          <p:nvPr/>
        </p:nvSpPr>
        <p:spPr>
          <a:xfrm>
            <a:off x="1600200" y="4114800"/>
            <a:ext cx="6394704" cy="138684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4234688" y="5678220"/>
            <a:ext cx="45085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100</a:t>
            </a:r>
            <a:endParaRPr sz="2000">
              <a:latin typeface="Arial"/>
              <a:cs typeface="Arial"/>
            </a:endParaRPr>
          </a:p>
        </p:txBody>
      </p:sp>
      <p:sp>
        <p:nvSpPr>
          <p:cNvPr id="8" name="object 8"/>
          <p:cNvSpPr/>
          <p:nvPr/>
        </p:nvSpPr>
        <p:spPr>
          <a:xfrm>
            <a:off x="4465320" y="4322064"/>
            <a:ext cx="0" cy="1324610"/>
          </a:xfrm>
          <a:custGeom>
            <a:avLst/>
            <a:gdLst/>
            <a:ahLst/>
            <a:cxnLst/>
            <a:rect l="l" t="t" r="r" b="b"/>
            <a:pathLst>
              <a:path h="1324610">
                <a:moveTo>
                  <a:pt x="0" y="0"/>
                </a:moveTo>
                <a:lnTo>
                  <a:pt x="0" y="1324356"/>
                </a:lnTo>
              </a:path>
            </a:pathLst>
          </a:custGeom>
          <a:ln w="12192">
            <a:solidFill>
              <a:srgbClr val="000000"/>
            </a:solidFill>
          </a:ln>
        </p:spPr>
        <p:txBody>
          <a:bodyPr wrap="square" lIns="0" tIns="0" rIns="0" bIns="0" rtlCol="0"/>
          <a:lstStyle/>
          <a:p>
            <a:endParaRPr/>
          </a:p>
        </p:txBody>
      </p:sp>
      <p:sp>
        <p:nvSpPr>
          <p:cNvPr id="9" name="object 9"/>
          <p:cNvSpPr/>
          <p:nvPr/>
        </p:nvSpPr>
        <p:spPr>
          <a:xfrm>
            <a:off x="1729739" y="5527547"/>
            <a:ext cx="5450205" cy="0"/>
          </a:xfrm>
          <a:custGeom>
            <a:avLst/>
            <a:gdLst/>
            <a:ahLst/>
            <a:cxnLst/>
            <a:rect l="l" t="t" r="r" b="b"/>
            <a:pathLst>
              <a:path w="5450205">
                <a:moveTo>
                  <a:pt x="0" y="0"/>
                </a:moveTo>
                <a:lnTo>
                  <a:pt x="5449824" y="0"/>
                </a:lnTo>
              </a:path>
            </a:pathLst>
          </a:custGeom>
          <a:ln w="12192">
            <a:solidFill>
              <a:srgbClr val="000000"/>
            </a:solidFill>
          </a:ln>
        </p:spPr>
        <p:txBody>
          <a:bodyPr wrap="square" lIns="0" tIns="0" rIns="0" bIns="0" rtlCol="0"/>
          <a:lstStyle/>
          <a:p>
            <a:endParaRPr/>
          </a:p>
        </p:txBody>
      </p:sp>
      <p:sp>
        <p:nvSpPr>
          <p:cNvPr id="10" name="object 10"/>
          <p:cNvSpPr txBox="1"/>
          <p:nvPr/>
        </p:nvSpPr>
        <p:spPr>
          <a:xfrm>
            <a:off x="1806955" y="6208877"/>
            <a:ext cx="5453380" cy="376555"/>
          </a:xfrm>
          <a:prstGeom prst="rect">
            <a:avLst/>
          </a:prstGeom>
        </p:spPr>
        <p:txBody>
          <a:bodyPr vert="horz" wrap="square" lIns="0" tIns="12700" rIns="0" bIns="0" rtlCol="0">
            <a:spAutoFit/>
          </a:bodyPr>
          <a:lstStyle/>
          <a:p>
            <a:pPr marL="12700">
              <a:lnSpc>
                <a:spcPct val="100000"/>
              </a:lnSpc>
              <a:spcBef>
                <a:spcPts val="100"/>
              </a:spcBef>
            </a:pPr>
            <a:r>
              <a:rPr sz="2300" b="1" spc="-25" dirty="0">
                <a:latin typeface="Arial"/>
                <a:cs typeface="Arial"/>
              </a:rPr>
              <a:t>Values </a:t>
            </a:r>
            <a:r>
              <a:rPr sz="2300" b="1" dirty="0">
                <a:latin typeface="Arial"/>
                <a:cs typeface="Arial"/>
              </a:rPr>
              <a:t>that </a:t>
            </a:r>
            <a:r>
              <a:rPr sz="2300" b="1" spc="-5" dirty="0">
                <a:latin typeface="Arial"/>
                <a:cs typeface="Arial"/>
              </a:rPr>
              <a:t>differ significantly </a:t>
            </a:r>
            <a:r>
              <a:rPr sz="2300" b="1" dirty="0">
                <a:latin typeface="Arial"/>
                <a:cs typeface="Arial"/>
              </a:rPr>
              <a:t>from</a:t>
            </a:r>
            <a:r>
              <a:rPr sz="2300" b="1" spc="-60" dirty="0">
                <a:latin typeface="Arial"/>
                <a:cs typeface="Arial"/>
              </a:rPr>
              <a:t> </a:t>
            </a:r>
            <a:r>
              <a:rPr sz="2300" b="1" dirty="0">
                <a:latin typeface="Arial"/>
                <a:cs typeface="Arial"/>
              </a:rPr>
              <a:t>100</a:t>
            </a:r>
            <a:endParaRPr sz="2300">
              <a:latin typeface="Arial"/>
              <a:cs typeface="Arial"/>
            </a:endParaRPr>
          </a:p>
        </p:txBody>
      </p:sp>
      <p:sp>
        <p:nvSpPr>
          <p:cNvPr id="11" name="object 11"/>
          <p:cNvSpPr txBox="1"/>
          <p:nvPr/>
        </p:nvSpPr>
        <p:spPr>
          <a:xfrm>
            <a:off x="705104" y="1600326"/>
            <a:ext cx="3467100" cy="1759585"/>
          </a:xfrm>
          <a:prstGeom prst="rect">
            <a:avLst/>
          </a:prstGeom>
        </p:spPr>
        <p:txBody>
          <a:bodyPr vert="horz" wrap="square" lIns="0" tIns="13335" rIns="0" bIns="0" rtlCol="0">
            <a:spAutoFit/>
          </a:bodyPr>
          <a:lstStyle/>
          <a:p>
            <a:pPr marL="1214120">
              <a:lnSpc>
                <a:spcPts val="2985"/>
              </a:lnSpc>
              <a:spcBef>
                <a:spcPts val="105"/>
              </a:spcBef>
            </a:pPr>
            <a:r>
              <a:rPr sz="2600" b="1" i="1" dirty="0">
                <a:latin typeface="Trebuchet MS"/>
                <a:cs typeface="Trebuchet MS"/>
              </a:rPr>
              <a:t>H</a:t>
            </a:r>
            <a:r>
              <a:rPr sz="2550" b="1" baseline="-21241" dirty="0">
                <a:latin typeface="Trebuchet MS"/>
                <a:cs typeface="Trebuchet MS"/>
              </a:rPr>
              <a:t>0</a:t>
            </a:r>
            <a:r>
              <a:rPr sz="2600" b="1" dirty="0">
                <a:latin typeface="Trebuchet MS"/>
                <a:cs typeface="Trebuchet MS"/>
              </a:rPr>
              <a:t>: µ =</a:t>
            </a:r>
            <a:r>
              <a:rPr sz="2600" b="1" spc="-25" dirty="0">
                <a:latin typeface="Trebuchet MS"/>
                <a:cs typeface="Trebuchet MS"/>
              </a:rPr>
              <a:t> </a:t>
            </a:r>
            <a:r>
              <a:rPr sz="2600" b="1" spc="-5" dirty="0">
                <a:latin typeface="Trebuchet MS"/>
                <a:cs typeface="Trebuchet MS"/>
              </a:rPr>
              <a:t>100</a:t>
            </a:r>
            <a:endParaRPr sz="2600">
              <a:latin typeface="Trebuchet MS"/>
              <a:cs typeface="Trebuchet MS"/>
            </a:endParaRPr>
          </a:p>
          <a:p>
            <a:pPr marL="1214120">
              <a:lnSpc>
                <a:spcPts val="3825"/>
              </a:lnSpc>
            </a:pPr>
            <a:r>
              <a:rPr sz="2600" b="1" i="1" dirty="0">
                <a:latin typeface="Trebuchet MS"/>
                <a:cs typeface="Trebuchet MS"/>
              </a:rPr>
              <a:t>H</a:t>
            </a:r>
            <a:r>
              <a:rPr sz="2550" b="1" baseline="-21241" dirty="0">
                <a:latin typeface="Trebuchet MS"/>
                <a:cs typeface="Trebuchet MS"/>
              </a:rPr>
              <a:t>1</a:t>
            </a:r>
            <a:r>
              <a:rPr sz="2600" b="1" dirty="0">
                <a:latin typeface="Trebuchet MS"/>
                <a:cs typeface="Trebuchet MS"/>
              </a:rPr>
              <a:t>: µ </a:t>
            </a:r>
            <a:r>
              <a:rPr sz="3300" b="1" spc="-5" dirty="0">
                <a:latin typeface="Symbol"/>
                <a:cs typeface="Symbol"/>
              </a:rPr>
              <a:t></a:t>
            </a:r>
            <a:r>
              <a:rPr sz="3300" b="1" spc="-70" dirty="0">
                <a:latin typeface="Times New Roman"/>
                <a:cs typeface="Times New Roman"/>
              </a:rPr>
              <a:t> </a:t>
            </a:r>
            <a:r>
              <a:rPr sz="2600" b="1" spc="-5" dirty="0">
                <a:latin typeface="Trebuchet MS"/>
                <a:cs typeface="Trebuchet MS"/>
              </a:rPr>
              <a:t>100</a:t>
            </a:r>
            <a:endParaRPr sz="2600">
              <a:latin typeface="Trebuchet MS"/>
              <a:cs typeface="Trebuchet MS"/>
            </a:endParaRPr>
          </a:p>
          <a:p>
            <a:pPr>
              <a:lnSpc>
                <a:spcPct val="100000"/>
              </a:lnSpc>
              <a:spcBef>
                <a:spcPts val="10"/>
              </a:spcBef>
            </a:pPr>
            <a:endParaRPr sz="4050">
              <a:latin typeface="Times New Roman"/>
              <a:cs typeface="Times New Roman"/>
            </a:endParaRPr>
          </a:p>
          <a:p>
            <a:pPr marL="12700">
              <a:lnSpc>
                <a:spcPct val="100000"/>
              </a:lnSpc>
              <a:spcBef>
                <a:spcPts val="5"/>
              </a:spcBef>
            </a:pPr>
            <a:r>
              <a:rPr sz="1800" b="1" spc="-5" dirty="0">
                <a:latin typeface="Arial"/>
                <a:cs typeface="Arial"/>
              </a:rPr>
              <a:t>Means less </a:t>
            </a:r>
            <a:r>
              <a:rPr sz="1800" b="1" dirty="0">
                <a:latin typeface="Arial"/>
                <a:cs typeface="Arial"/>
              </a:rPr>
              <a:t>than </a:t>
            </a:r>
            <a:r>
              <a:rPr sz="1800" b="1" spc="-5" dirty="0">
                <a:latin typeface="Arial"/>
                <a:cs typeface="Arial"/>
              </a:rPr>
              <a:t>or greater</a:t>
            </a:r>
            <a:r>
              <a:rPr sz="1800" b="1" spc="-20" dirty="0">
                <a:latin typeface="Arial"/>
                <a:cs typeface="Arial"/>
              </a:rPr>
              <a:t> </a:t>
            </a:r>
            <a:r>
              <a:rPr sz="1800" b="1" dirty="0">
                <a:latin typeface="Arial"/>
                <a:cs typeface="Arial"/>
              </a:rPr>
              <a:t>than</a:t>
            </a:r>
            <a:endParaRPr sz="1800">
              <a:latin typeface="Arial"/>
              <a:cs typeface="Arial"/>
            </a:endParaRPr>
          </a:p>
        </p:txBody>
      </p:sp>
      <p:sp>
        <p:nvSpPr>
          <p:cNvPr id="12" name="object 12"/>
          <p:cNvSpPr/>
          <p:nvPr/>
        </p:nvSpPr>
        <p:spPr>
          <a:xfrm>
            <a:off x="381761" y="2955798"/>
            <a:ext cx="5157470" cy="292735"/>
          </a:xfrm>
          <a:custGeom>
            <a:avLst/>
            <a:gdLst/>
            <a:ahLst/>
            <a:cxnLst/>
            <a:rect l="l" t="t" r="r" b="b"/>
            <a:pathLst>
              <a:path w="5157470" h="292735">
                <a:moveTo>
                  <a:pt x="0" y="292607"/>
                </a:moveTo>
                <a:lnTo>
                  <a:pt x="0" y="0"/>
                </a:lnTo>
                <a:lnTo>
                  <a:pt x="5157089" y="0"/>
                </a:lnTo>
                <a:lnTo>
                  <a:pt x="5157089" y="249809"/>
                </a:lnTo>
              </a:path>
            </a:pathLst>
          </a:custGeom>
          <a:ln w="50292">
            <a:solidFill>
              <a:srgbClr val="FFDE66"/>
            </a:solidFill>
          </a:ln>
        </p:spPr>
        <p:txBody>
          <a:bodyPr wrap="square" lIns="0" tIns="0" rIns="0" bIns="0" rtlCol="0"/>
          <a:lstStyle/>
          <a:p>
            <a:endParaRPr/>
          </a:p>
        </p:txBody>
      </p:sp>
      <p:sp>
        <p:nvSpPr>
          <p:cNvPr id="13" name="object 13"/>
          <p:cNvSpPr/>
          <p:nvPr/>
        </p:nvSpPr>
        <p:spPr>
          <a:xfrm>
            <a:off x="2910839" y="2591561"/>
            <a:ext cx="151130" cy="381000"/>
          </a:xfrm>
          <a:custGeom>
            <a:avLst/>
            <a:gdLst/>
            <a:ahLst/>
            <a:cxnLst/>
            <a:rect l="l" t="t" r="r" b="b"/>
            <a:pathLst>
              <a:path w="151130" h="381000">
                <a:moveTo>
                  <a:pt x="100584" y="125729"/>
                </a:moveTo>
                <a:lnTo>
                  <a:pt x="50292" y="125729"/>
                </a:lnTo>
                <a:lnTo>
                  <a:pt x="50292" y="381000"/>
                </a:lnTo>
                <a:lnTo>
                  <a:pt x="100584" y="381000"/>
                </a:lnTo>
                <a:lnTo>
                  <a:pt x="100584" y="125729"/>
                </a:lnTo>
                <a:close/>
              </a:path>
              <a:path w="151130" h="381000">
                <a:moveTo>
                  <a:pt x="75437" y="0"/>
                </a:moveTo>
                <a:lnTo>
                  <a:pt x="0" y="150875"/>
                </a:lnTo>
                <a:lnTo>
                  <a:pt x="50292" y="150875"/>
                </a:lnTo>
                <a:lnTo>
                  <a:pt x="50292" y="125729"/>
                </a:lnTo>
                <a:lnTo>
                  <a:pt x="138303" y="125729"/>
                </a:lnTo>
                <a:lnTo>
                  <a:pt x="75437" y="0"/>
                </a:lnTo>
                <a:close/>
              </a:path>
              <a:path w="151130" h="381000">
                <a:moveTo>
                  <a:pt x="138303" y="125729"/>
                </a:moveTo>
                <a:lnTo>
                  <a:pt x="100584" y="125729"/>
                </a:lnTo>
                <a:lnTo>
                  <a:pt x="100584" y="150875"/>
                </a:lnTo>
                <a:lnTo>
                  <a:pt x="150876" y="150875"/>
                </a:lnTo>
                <a:lnTo>
                  <a:pt x="138303" y="125729"/>
                </a:lnTo>
                <a:close/>
              </a:path>
            </a:pathLst>
          </a:custGeom>
          <a:solidFill>
            <a:srgbClr val="FFDE66"/>
          </a:solidFill>
        </p:spPr>
        <p:txBody>
          <a:bodyPr wrap="square" lIns="0" tIns="0" rIns="0" bIns="0" rtlCol="0"/>
          <a:lstStyle/>
          <a:p>
            <a:endParaRPr/>
          </a:p>
        </p:txBody>
      </p:sp>
      <p:sp>
        <p:nvSpPr>
          <p:cNvPr id="14" name="object 14"/>
          <p:cNvSpPr/>
          <p:nvPr/>
        </p:nvSpPr>
        <p:spPr>
          <a:xfrm>
            <a:off x="2439923" y="5791961"/>
            <a:ext cx="151130" cy="457200"/>
          </a:xfrm>
          <a:custGeom>
            <a:avLst/>
            <a:gdLst/>
            <a:ahLst/>
            <a:cxnLst/>
            <a:rect l="l" t="t" r="r" b="b"/>
            <a:pathLst>
              <a:path w="151130" h="457200">
                <a:moveTo>
                  <a:pt x="100583" y="125729"/>
                </a:moveTo>
                <a:lnTo>
                  <a:pt x="50292" y="125729"/>
                </a:lnTo>
                <a:lnTo>
                  <a:pt x="50292" y="457200"/>
                </a:lnTo>
                <a:lnTo>
                  <a:pt x="100583" y="457200"/>
                </a:lnTo>
                <a:lnTo>
                  <a:pt x="100583" y="125729"/>
                </a:lnTo>
                <a:close/>
              </a:path>
              <a:path w="151130" h="457200">
                <a:moveTo>
                  <a:pt x="75437" y="0"/>
                </a:moveTo>
                <a:lnTo>
                  <a:pt x="0" y="150875"/>
                </a:lnTo>
                <a:lnTo>
                  <a:pt x="50292" y="150875"/>
                </a:lnTo>
                <a:lnTo>
                  <a:pt x="50292" y="125729"/>
                </a:lnTo>
                <a:lnTo>
                  <a:pt x="138302" y="125729"/>
                </a:lnTo>
                <a:lnTo>
                  <a:pt x="75437" y="0"/>
                </a:lnTo>
                <a:close/>
              </a:path>
              <a:path w="151130" h="457200">
                <a:moveTo>
                  <a:pt x="138302" y="125729"/>
                </a:moveTo>
                <a:lnTo>
                  <a:pt x="100583" y="125729"/>
                </a:lnTo>
                <a:lnTo>
                  <a:pt x="100583" y="150875"/>
                </a:lnTo>
                <a:lnTo>
                  <a:pt x="150875" y="150875"/>
                </a:lnTo>
                <a:lnTo>
                  <a:pt x="138302" y="125729"/>
                </a:lnTo>
                <a:close/>
              </a:path>
            </a:pathLst>
          </a:custGeom>
          <a:solidFill>
            <a:srgbClr val="FFDE66"/>
          </a:solidFill>
        </p:spPr>
        <p:txBody>
          <a:bodyPr wrap="square" lIns="0" tIns="0" rIns="0" bIns="0" rtlCol="0"/>
          <a:lstStyle/>
          <a:p>
            <a:endParaRPr/>
          </a:p>
        </p:txBody>
      </p:sp>
      <p:sp>
        <p:nvSpPr>
          <p:cNvPr id="15" name="object 15"/>
          <p:cNvSpPr/>
          <p:nvPr/>
        </p:nvSpPr>
        <p:spPr>
          <a:xfrm>
            <a:off x="1828800" y="5628132"/>
            <a:ext cx="1066800" cy="173990"/>
          </a:xfrm>
          <a:custGeom>
            <a:avLst/>
            <a:gdLst/>
            <a:ahLst/>
            <a:cxnLst/>
            <a:rect l="l" t="t" r="r" b="b"/>
            <a:pathLst>
              <a:path w="1066800" h="173989">
                <a:moveTo>
                  <a:pt x="173736" y="0"/>
                </a:moveTo>
                <a:lnTo>
                  <a:pt x="0" y="86868"/>
                </a:lnTo>
                <a:lnTo>
                  <a:pt x="173736" y="173736"/>
                </a:lnTo>
                <a:lnTo>
                  <a:pt x="173736" y="115824"/>
                </a:lnTo>
                <a:lnTo>
                  <a:pt x="144780" y="115824"/>
                </a:lnTo>
                <a:lnTo>
                  <a:pt x="144780" y="57912"/>
                </a:lnTo>
                <a:lnTo>
                  <a:pt x="173736" y="57912"/>
                </a:lnTo>
                <a:lnTo>
                  <a:pt x="173736" y="0"/>
                </a:lnTo>
                <a:close/>
              </a:path>
              <a:path w="1066800" h="173989">
                <a:moveTo>
                  <a:pt x="173736" y="57912"/>
                </a:moveTo>
                <a:lnTo>
                  <a:pt x="144780" y="57912"/>
                </a:lnTo>
                <a:lnTo>
                  <a:pt x="144780" y="115824"/>
                </a:lnTo>
                <a:lnTo>
                  <a:pt x="173736" y="115824"/>
                </a:lnTo>
                <a:lnTo>
                  <a:pt x="173736" y="57912"/>
                </a:lnTo>
                <a:close/>
              </a:path>
              <a:path w="1066800" h="173989">
                <a:moveTo>
                  <a:pt x="1066800" y="57912"/>
                </a:moveTo>
                <a:lnTo>
                  <a:pt x="173736" y="57912"/>
                </a:lnTo>
                <a:lnTo>
                  <a:pt x="173736" y="115824"/>
                </a:lnTo>
                <a:lnTo>
                  <a:pt x="1066800" y="115824"/>
                </a:lnTo>
                <a:lnTo>
                  <a:pt x="1066800" y="57912"/>
                </a:lnTo>
                <a:close/>
              </a:path>
            </a:pathLst>
          </a:custGeom>
          <a:solidFill>
            <a:srgbClr val="FFDE66"/>
          </a:solidFill>
        </p:spPr>
        <p:txBody>
          <a:bodyPr wrap="square" lIns="0" tIns="0" rIns="0" bIns="0" rtlCol="0"/>
          <a:lstStyle/>
          <a:p>
            <a:endParaRPr/>
          </a:p>
        </p:txBody>
      </p:sp>
      <p:sp>
        <p:nvSpPr>
          <p:cNvPr id="16" name="object 16"/>
          <p:cNvSpPr/>
          <p:nvPr/>
        </p:nvSpPr>
        <p:spPr>
          <a:xfrm>
            <a:off x="2895600" y="5562600"/>
            <a:ext cx="0" cy="190500"/>
          </a:xfrm>
          <a:custGeom>
            <a:avLst/>
            <a:gdLst/>
            <a:ahLst/>
            <a:cxnLst/>
            <a:rect l="l" t="t" r="r" b="b"/>
            <a:pathLst>
              <a:path h="190500">
                <a:moveTo>
                  <a:pt x="0" y="0"/>
                </a:moveTo>
                <a:lnTo>
                  <a:pt x="0" y="190500"/>
                </a:lnTo>
              </a:path>
            </a:pathLst>
          </a:custGeom>
          <a:ln w="57912">
            <a:solidFill>
              <a:srgbClr val="FFDE66"/>
            </a:solidFill>
          </a:ln>
        </p:spPr>
        <p:txBody>
          <a:bodyPr wrap="square" lIns="0" tIns="0" rIns="0" bIns="0" rtlCol="0"/>
          <a:lstStyle/>
          <a:p>
            <a:endParaRPr/>
          </a:p>
        </p:txBody>
      </p:sp>
      <p:sp>
        <p:nvSpPr>
          <p:cNvPr id="17" name="object 17"/>
          <p:cNvSpPr/>
          <p:nvPr/>
        </p:nvSpPr>
        <p:spPr>
          <a:xfrm>
            <a:off x="6326123" y="5791961"/>
            <a:ext cx="151130" cy="457200"/>
          </a:xfrm>
          <a:custGeom>
            <a:avLst/>
            <a:gdLst/>
            <a:ahLst/>
            <a:cxnLst/>
            <a:rect l="l" t="t" r="r" b="b"/>
            <a:pathLst>
              <a:path w="151129" h="457200">
                <a:moveTo>
                  <a:pt x="100584" y="125729"/>
                </a:moveTo>
                <a:lnTo>
                  <a:pt x="50291" y="125729"/>
                </a:lnTo>
                <a:lnTo>
                  <a:pt x="50291" y="457200"/>
                </a:lnTo>
                <a:lnTo>
                  <a:pt x="100584" y="457200"/>
                </a:lnTo>
                <a:lnTo>
                  <a:pt x="100584" y="125729"/>
                </a:lnTo>
                <a:close/>
              </a:path>
              <a:path w="151129" h="457200">
                <a:moveTo>
                  <a:pt x="75437" y="0"/>
                </a:moveTo>
                <a:lnTo>
                  <a:pt x="0" y="150875"/>
                </a:lnTo>
                <a:lnTo>
                  <a:pt x="50291" y="150875"/>
                </a:lnTo>
                <a:lnTo>
                  <a:pt x="50291" y="125729"/>
                </a:lnTo>
                <a:lnTo>
                  <a:pt x="138302" y="125729"/>
                </a:lnTo>
                <a:lnTo>
                  <a:pt x="75437" y="0"/>
                </a:lnTo>
                <a:close/>
              </a:path>
              <a:path w="151129" h="457200">
                <a:moveTo>
                  <a:pt x="138302" y="125729"/>
                </a:moveTo>
                <a:lnTo>
                  <a:pt x="100584" y="125729"/>
                </a:lnTo>
                <a:lnTo>
                  <a:pt x="100584" y="150875"/>
                </a:lnTo>
                <a:lnTo>
                  <a:pt x="150875" y="150875"/>
                </a:lnTo>
                <a:lnTo>
                  <a:pt x="138302" y="125729"/>
                </a:lnTo>
                <a:close/>
              </a:path>
            </a:pathLst>
          </a:custGeom>
          <a:solidFill>
            <a:srgbClr val="FFDE66"/>
          </a:solidFill>
        </p:spPr>
        <p:txBody>
          <a:bodyPr wrap="square" lIns="0" tIns="0" rIns="0" bIns="0" rtlCol="0"/>
          <a:lstStyle/>
          <a:p>
            <a:endParaRPr/>
          </a:p>
        </p:txBody>
      </p:sp>
      <p:sp>
        <p:nvSpPr>
          <p:cNvPr id="18" name="object 18"/>
          <p:cNvSpPr/>
          <p:nvPr/>
        </p:nvSpPr>
        <p:spPr>
          <a:xfrm>
            <a:off x="6019800" y="5628132"/>
            <a:ext cx="1066800" cy="173990"/>
          </a:xfrm>
          <a:custGeom>
            <a:avLst/>
            <a:gdLst/>
            <a:ahLst/>
            <a:cxnLst/>
            <a:rect l="l" t="t" r="r" b="b"/>
            <a:pathLst>
              <a:path w="1066800" h="173989">
                <a:moveTo>
                  <a:pt x="893064" y="0"/>
                </a:moveTo>
                <a:lnTo>
                  <a:pt x="893064" y="173736"/>
                </a:lnTo>
                <a:lnTo>
                  <a:pt x="1008888" y="115824"/>
                </a:lnTo>
                <a:lnTo>
                  <a:pt x="922020" y="115824"/>
                </a:lnTo>
                <a:lnTo>
                  <a:pt x="922020" y="57912"/>
                </a:lnTo>
                <a:lnTo>
                  <a:pt x="1008888" y="57912"/>
                </a:lnTo>
                <a:lnTo>
                  <a:pt x="893064" y="0"/>
                </a:lnTo>
                <a:close/>
              </a:path>
              <a:path w="1066800" h="173989">
                <a:moveTo>
                  <a:pt x="893064" y="57912"/>
                </a:moveTo>
                <a:lnTo>
                  <a:pt x="0" y="57912"/>
                </a:lnTo>
                <a:lnTo>
                  <a:pt x="0" y="115824"/>
                </a:lnTo>
                <a:lnTo>
                  <a:pt x="893064" y="115824"/>
                </a:lnTo>
                <a:lnTo>
                  <a:pt x="893064" y="57912"/>
                </a:lnTo>
                <a:close/>
              </a:path>
              <a:path w="1066800" h="173989">
                <a:moveTo>
                  <a:pt x="1008888" y="57912"/>
                </a:moveTo>
                <a:lnTo>
                  <a:pt x="922020" y="57912"/>
                </a:lnTo>
                <a:lnTo>
                  <a:pt x="922020" y="115824"/>
                </a:lnTo>
                <a:lnTo>
                  <a:pt x="1008888" y="115824"/>
                </a:lnTo>
                <a:lnTo>
                  <a:pt x="1066800" y="86868"/>
                </a:lnTo>
                <a:lnTo>
                  <a:pt x="1008888" y="57912"/>
                </a:lnTo>
                <a:close/>
              </a:path>
            </a:pathLst>
          </a:custGeom>
          <a:solidFill>
            <a:srgbClr val="FFDE66"/>
          </a:solidFill>
        </p:spPr>
        <p:txBody>
          <a:bodyPr wrap="square" lIns="0" tIns="0" rIns="0" bIns="0" rtlCol="0"/>
          <a:lstStyle/>
          <a:p>
            <a:endParaRPr/>
          </a:p>
        </p:txBody>
      </p:sp>
      <p:sp>
        <p:nvSpPr>
          <p:cNvPr id="19" name="object 19"/>
          <p:cNvSpPr/>
          <p:nvPr/>
        </p:nvSpPr>
        <p:spPr>
          <a:xfrm>
            <a:off x="6012179" y="5570220"/>
            <a:ext cx="0" cy="182880"/>
          </a:xfrm>
          <a:custGeom>
            <a:avLst/>
            <a:gdLst/>
            <a:ahLst/>
            <a:cxnLst/>
            <a:rect l="l" t="t" r="r" b="b"/>
            <a:pathLst>
              <a:path h="182879">
                <a:moveTo>
                  <a:pt x="0" y="0"/>
                </a:moveTo>
                <a:lnTo>
                  <a:pt x="0" y="182879"/>
                </a:lnTo>
              </a:path>
            </a:pathLst>
          </a:custGeom>
          <a:ln w="57912">
            <a:solidFill>
              <a:srgbClr val="FFDE66"/>
            </a:solidFill>
          </a:ln>
        </p:spPr>
        <p:txBody>
          <a:bodyPr wrap="square" lIns="0" tIns="0" rIns="0" bIns="0" rtlCol="0"/>
          <a:lstStyle/>
          <a:p>
            <a:endParaRPr/>
          </a:p>
        </p:txBody>
      </p:sp>
      <p:sp>
        <p:nvSpPr>
          <p:cNvPr id="20" name="object 20"/>
          <p:cNvSpPr/>
          <p:nvPr/>
        </p:nvSpPr>
        <p:spPr>
          <a:xfrm>
            <a:off x="1447800" y="3581400"/>
            <a:ext cx="1365885" cy="640080"/>
          </a:xfrm>
          <a:custGeom>
            <a:avLst/>
            <a:gdLst/>
            <a:ahLst/>
            <a:cxnLst/>
            <a:rect l="l" t="t" r="r" b="b"/>
            <a:pathLst>
              <a:path w="1365885" h="640079">
                <a:moveTo>
                  <a:pt x="698881" y="0"/>
                </a:moveTo>
                <a:lnTo>
                  <a:pt x="0" y="320039"/>
                </a:lnTo>
                <a:lnTo>
                  <a:pt x="698881" y="640080"/>
                </a:lnTo>
                <a:lnTo>
                  <a:pt x="698881" y="533654"/>
                </a:lnTo>
                <a:lnTo>
                  <a:pt x="1365504" y="533654"/>
                </a:lnTo>
                <a:lnTo>
                  <a:pt x="1365504" y="106425"/>
                </a:lnTo>
                <a:lnTo>
                  <a:pt x="698881" y="106425"/>
                </a:lnTo>
                <a:lnTo>
                  <a:pt x="698881" y="0"/>
                </a:lnTo>
                <a:close/>
              </a:path>
            </a:pathLst>
          </a:custGeom>
          <a:solidFill>
            <a:srgbClr val="C1CEFF"/>
          </a:solidFill>
        </p:spPr>
        <p:txBody>
          <a:bodyPr wrap="square" lIns="0" tIns="0" rIns="0" bIns="0" rtlCol="0"/>
          <a:lstStyle/>
          <a:p>
            <a:endParaRPr/>
          </a:p>
        </p:txBody>
      </p:sp>
      <p:sp>
        <p:nvSpPr>
          <p:cNvPr id="21" name="object 21"/>
          <p:cNvSpPr/>
          <p:nvPr/>
        </p:nvSpPr>
        <p:spPr>
          <a:xfrm>
            <a:off x="1447800" y="3581400"/>
            <a:ext cx="1365885" cy="640080"/>
          </a:xfrm>
          <a:custGeom>
            <a:avLst/>
            <a:gdLst/>
            <a:ahLst/>
            <a:cxnLst/>
            <a:rect l="l" t="t" r="r" b="b"/>
            <a:pathLst>
              <a:path w="1365885" h="640079">
                <a:moveTo>
                  <a:pt x="1365504" y="106425"/>
                </a:moveTo>
                <a:lnTo>
                  <a:pt x="698881" y="106425"/>
                </a:lnTo>
                <a:lnTo>
                  <a:pt x="698881" y="0"/>
                </a:lnTo>
                <a:lnTo>
                  <a:pt x="0" y="320039"/>
                </a:lnTo>
                <a:lnTo>
                  <a:pt x="698881" y="640080"/>
                </a:lnTo>
                <a:lnTo>
                  <a:pt x="698881" y="533654"/>
                </a:lnTo>
                <a:lnTo>
                  <a:pt x="1365504" y="533654"/>
                </a:lnTo>
                <a:lnTo>
                  <a:pt x="1365504" y="106425"/>
                </a:lnTo>
                <a:close/>
              </a:path>
            </a:pathLst>
          </a:custGeom>
          <a:ln w="12192">
            <a:solidFill>
              <a:srgbClr val="C1CEFF"/>
            </a:solidFill>
          </a:ln>
        </p:spPr>
        <p:txBody>
          <a:bodyPr wrap="square" lIns="0" tIns="0" rIns="0" bIns="0" rtlCol="0"/>
          <a:lstStyle/>
          <a:p>
            <a:endParaRPr/>
          </a:p>
        </p:txBody>
      </p:sp>
      <p:sp>
        <p:nvSpPr>
          <p:cNvPr id="22" name="object 22"/>
          <p:cNvSpPr txBox="1"/>
          <p:nvPr/>
        </p:nvSpPr>
        <p:spPr>
          <a:xfrm>
            <a:off x="1671954" y="3728465"/>
            <a:ext cx="4320540" cy="330835"/>
          </a:xfrm>
          <a:prstGeom prst="rect">
            <a:avLst/>
          </a:prstGeom>
        </p:spPr>
        <p:txBody>
          <a:bodyPr vert="horz" wrap="square" lIns="0" tIns="12700" rIns="0" bIns="0" rtlCol="0">
            <a:spAutoFit/>
          </a:bodyPr>
          <a:lstStyle/>
          <a:p>
            <a:pPr marL="12700">
              <a:lnSpc>
                <a:spcPct val="100000"/>
              </a:lnSpc>
              <a:spcBef>
                <a:spcPts val="100"/>
              </a:spcBef>
              <a:tabLst>
                <a:tab pos="1771650" algn="l"/>
              </a:tabLst>
            </a:pPr>
            <a:r>
              <a:rPr sz="3000" b="1" baseline="1388" dirty="0">
                <a:latin typeface="Arial"/>
                <a:cs typeface="Arial"/>
              </a:rPr>
              <a:t>Reject</a:t>
            </a:r>
            <a:r>
              <a:rPr sz="3000" b="1" spc="-37" baseline="1388" dirty="0">
                <a:latin typeface="Arial"/>
                <a:cs typeface="Arial"/>
              </a:rPr>
              <a:t> </a:t>
            </a:r>
            <a:r>
              <a:rPr sz="3000" b="1" i="1" spc="15" baseline="1388" dirty="0">
                <a:latin typeface="Arial"/>
                <a:cs typeface="Arial"/>
              </a:rPr>
              <a:t>H</a:t>
            </a:r>
            <a:r>
              <a:rPr sz="1950" b="1" spc="15" baseline="-19230" dirty="0">
                <a:latin typeface="Arial"/>
                <a:cs typeface="Arial"/>
              </a:rPr>
              <a:t>0	</a:t>
            </a:r>
            <a:r>
              <a:rPr sz="2000" b="1" dirty="0">
                <a:latin typeface="Arial"/>
                <a:cs typeface="Arial"/>
              </a:rPr>
              <a:t>Fail to reject</a:t>
            </a:r>
            <a:r>
              <a:rPr sz="2000" b="1" spc="-80" dirty="0">
                <a:latin typeface="Arial"/>
                <a:cs typeface="Arial"/>
              </a:rPr>
              <a:t> </a:t>
            </a:r>
            <a:r>
              <a:rPr sz="2000" b="1" i="1" spc="10" dirty="0">
                <a:latin typeface="Arial"/>
                <a:cs typeface="Arial"/>
              </a:rPr>
              <a:t>H</a:t>
            </a:r>
            <a:r>
              <a:rPr sz="1950" b="1" spc="15" baseline="-21367" dirty="0">
                <a:latin typeface="Arial"/>
                <a:cs typeface="Arial"/>
              </a:rPr>
              <a:t>0</a:t>
            </a:r>
            <a:endParaRPr sz="1950" baseline="-21367">
              <a:latin typeface="Arial"/>
              <a:cs typeface="Arial"/>
            </a:endParaRPr>
          </a:p>
        </p:txBody>
      </p:sp>
      <p:sp>
        <p:nvSpPr>
          <p:cNvPr id="23" name="object 23"/>
          <p:cNvSpPr/>
          <p:nvPr/>
        </p:nvSpPr>
        <p:spPr>
          <a:xfrm>
            <a:off x="6019800" y="3581400"/>
            <a:ext cx="1371600" cy="640080"/>
          </a:xfrm>
          <a:custGeom>
            <a:avLst/>
            <a:gdLst/>
            <a:ahLst/>
            <a:cxnLst/>
            <a:rect l="l" t="t" r="r" b="b"/>
            <a:pathLst>
              <a:path w="1371600" h="640079">
                <a:moveTo>
                  <a:pt x="669417" y="0"/>
                </a:moveTo>
                <a:lnTo>
                  <a:pt x="669417" y="106425"/>
                </a:lnTo>
                <a:lnTo>
                  <a:pt x="0" y="106425"/>
                </a:lnTo>
                <a:lnTo>
                  <a:pt x="0" y="533654"/>
                </a:lnTo>
                <a:lnTo>
                  <a:pt x="669417" y="533654"/>
                </a:lnTo>
                <a:lnTo>
                  <a:pt x="669417" y="640080"/>
                </a:lnTo>
                <a:lnTo>
                  <a:pt x="1371600" y="320039"/>
                </a:lnTo>
                <a:lnTo>
                  <a:pt x="669417" y="0"/>
                </a:lnTo>
                <a:close/>
              </a:path>
            </a:pathLst>
          </a:custGeom>
          <a:solidFill>
            <a:srgbClr val="C1CEFF"/>
          </a:solidFill>
        </p:spPr>
        <p:txBody>
          <a:bodyPr wrap="square" lIns="0" tIns="0" rIns="0" bIns="0" rtlCol="0"/>
          <a:lstStyle/>
          <a:p>
            <a:endParaRPr/>
          </a:p>
        </p:txBody>
      </p:sp>
      <p:sp>
        <p:nvSpPr>
          <p:cNvPr id="24" name="object 24"/>
          <p:cNvSpPr/>
          <p:nvPr/>
        </p:nvSpPr>
        <p:spPr>
          <a:xfrm>
            <a:off x="6019800" y="3581400"/>
            <a:ext cx="1371600" cy="640080"/>
          </a:xfrm>
          <a:custGeom>
            <a:avLst/>
            <a:gdLst/>
            <a:ahLst/>
            <a:cxnLst/>
            <a:rect l="l" t="t" r="r" b="b"/>
            <a:pathLst>
              <a:path w="1371600" h="640079">
                <a:moveTo>
                  <a:pt x="0" y="106425"/>
                </a:moveTo>
                <a:lnTo>
                  <a:pt x="669417" y="106425"/>
                </a:lnTo>
                <a:lnTo>
                  <a:pt x="669417" y="0"/>
                </a:lnTo>
                <a:lnTo>
                  <a:pt x="1371600" y="320039"/>
                </a:lnTo>
                <a:lnTo>
                  <a:pt x="669417" y="640080"/>
                </a:lnTo>
                <a:lnTo>
                  <a:pt x="669417" y="533654"/>
                </a:lnTo>
                <a:lnTo>
                  <a:pt x="0" y="533654"/>
                </a:lnTo>
                <a:lnTo>
                  <a:pt x="0" y="106425"/>
                </a:lnTo>
                <a:close/>
              </a:path>
            </a:pathLst>
          </a:custGeom>
          <a:ln w="12192">
            <a:solidFill>
              <a:srgbClr val="C1CEFF"/>
            </a:solidFill>
          </a:ln>
        </p:spPr>
        <p:txBody>
          <a:bodyPr wrap="square" lIns="0" tIns="0" rIns="0" bIns="0" rtlCol="0"/>
          <a:lstStyle/>
          <a:p>
            <a:endParaRPr/>
          </a:p>
        </p:txBody>
      </p:sp>
      <p:sp>
        <p:nvSpPr>
          <p:cNvPr id="25" name="object 25"/>
          <p:cNvSpPr txBox="1"/>
          <p:nvPr/>
        </p:nvSpPr>
        <p:spPr>
          <a:xfrm>
            <a:off x="6022340" y="3728465"/>
            <a:ext cx="113665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Reject</a:t>
            </a:r>
            <a:r>
              <a:rPr sz="2000" b="1" spc="-95" dirty="0">
                <a:latin typeface="Arial"/>
                <a:cs typeface="Arial"/>
              </a:rPr>
              <a:t> </a:t>
            </a:r>
            <a:r>
              <a:rPr sz="2000" b="1" i="1" spc="10" dirty="0">
                <a:latin typeface="Arial"/>
                <a:cs typeface="Arial"/>
              </a:rPr>
              <a:t>H</a:t>
            </a:r>
            <a:r>
              <a:rPr sz="1950" b="1" spc="15" baseline="-21367" dirty="0">
                <a:latin typeface="Arial"/>
                <a:cs typeface="Arial"/>
              </a:rPr>
              <a:t>0</a:t>
            </a:r>
            <a:endParaRPr sz="1950" baseline="-21367">
              <a:latin typeface="Arial"/>
              <a:cs typeface="Arial"/>
            </a:endParaRPr>
          </a:p>
        </p:txBody>
      </p:sp>
      <p:sp>
        <p:nvSpPr>
          <p:cNvPr id="26" name="object 26"/>
          <p:cNvSpPr/>
          <p:nvPr/>
        </p:nvSpPr>
        <p:spPr>
          <a:xfrm>
            <a:off x="2513710" y="4392167"/>
            <a:ext cx="5030470" cy="720090"/>
          </a:xfrm>
          <a:custGeom>
            <a:avLst/>
            <a:gdLst/>
            <a:ahLst/>
            <a:cxnLst/>
            <a:rect l="l" t="t" r="r" b="b"/>
            <a:pathLst>
              <a:path w="5030470" h="720089">
                <a:moveTo>
                  <a:pt x="4953730" y="31436"/>
                </a:moveTo>
                <a:lnTo>
                  <a:pt x="0" y="706881"/>
                </a:lnTo>
                <a:lnTo>
                  <a:pt x="1777" y="719581"/>
                </a:lnTo>
                <a:lnTo>
                  <a:pt x="4955444" y="44001"/>
                </a:lnTo>
                <a:lnTo>
                  <a:pt x="4953730" y="31436"/>
                </a:lnTo>
                <a:close/>
              </a:path>
              <a:path w="5030470" h="720089">
                <a:moveTo>
                  <a:pt x="5026738" y="29717"/>
                </a:moveTo>
                <a:lnTo>
                  <a:pt x="4966335" y="29717"/>
                </a:lnTo>
                <a:lnTo>
                  <a:pt x="4967986" y="42290"/>
                </a:lnTo>
                <a:lnTo>
                  <a:pt x="4955444" y="44001"/>
                </a:lnTo>
                <a:lnTo>
                  <a:pt x="4959731" y="75437"/>
                </a:lnTo>
                <a:lnTo>
                  <a:pt x="5026738" y="29717"/>
                </a:lnTo>
                <a:close/>
              </a:path>
              <a:path w="5030470" h="720089">
                <a:moveTo>
                  <a:pt x="4966335" y="29717"/>
                </a:moveTo>
                <a:lnTo>
                  <a:pt x="4953730" y="31436"/>
                </a:lnTo>
                <a:lnTo>
                  <a:pt x="4955444" y="44001"/>
                </a:lnTo>
                <a:lnTo>
                  <a:pt x="4967986" y="42290"/>
                </a:lnTo>
                <a:lnTo>
                  <a:pt x="4966335" y="29717"/>
                </a:lnTo>
                <a:close/>
              </a:path>
              <a:path w="5030470" h="720089">
                <a:moveTo>
                  <a:pt x="4949444" y="0"/>
                </a:moveTo>
                <a:lnTo>
                  <a:pt x="4953730" y="31436"/>
                </a:lnTo>
                <a:lnTo>
                  <a:pt x="4966335" y="29717"/>
                </a:lnTo>
                <a:lnTo>
                  <a:pt x="5026738" y="29717"/>
                </a:lnTo>
                <a:lnTo>
                  <a:pt x="5030089" y="27431"/>
                </a:lnTo>
                <a:lnTo>
                  <a:pt x="4949444" y="0"/>
                </a:lnTo>
                <a:close/>
              </a:path>
            </a:pathLst>
          </a:custGeom>
          <a:solidFill>
            <a:srgbClr val="FF0000"/>
          </a:solidFill>
        </p:spPr>
        <p:txBody>
          <a:bodyPr wrap="square" lIns="0" tIns="0" rIns="0" bIns="0" rtlCol="0"/>
          <a:lstStyle/>
          <a:p>
            <a:endParaRPr/>
          </a:p>
        </p:txBody>
      </p:sp>
      <p:sp>
        <p:nvSpPr>
          <p:cNvPr id="27" name="object 27"/>
          <p:cNvSpPr/>
          <p:nvPr/>
        </p:nvSpPr>
        <p:spPr>
          <a:xfrm>
            <a:off x="6625081" y="4648200"/>
            <a:ext cx="842644" cy="767080"/>
          </a:xfrm>
          <a:custGeom>
            <a:avLst/>
            <a:gdLst/>
            <a:ahLst/>
            <a:cxnLst/>
            <a:rect l="l" t="t" r="r" b="b"/>
            <a:pathLst>
              <a:path w="842645" h="767079">
                <a:moveTo>
                  <a:pt x="781789" y="46537"/>
                </a:moveTo>
                <a:lnTo>
                  <a:pt x="0" y="757301"/>
                </a:lnTo>
                <a:lnTo>
                  <a:pt x="8636" y="766699"/>
                </a:lnTo>
                <a:lnTo>
                  <a:pt x="790379" y="55977"/>
                </a:lnTo>
                <a:lnTo>
                  <a:pt x="781789" y="46537"/>
                </a:lnTo>
                <a:close/>
              </a:path>
              <a:path w="842645" h="767079">
                <a:moveTo>
                  <a:pt x="827838" y="37973"/>
                </a:moveTo>
                <a:lnTo>
                  <a:pt x="791210" y="37973"/>
                </a:lnTo>
                <a:lnTo>
                  <a:pt x="799846" y="47370"/>
                </a:lnTo>
                <a:lnTo>
                  <a:pt x="790379" y="55977"/>
                </a:lnTo>
                <a:lnTo>
                  <a:pt x="811784" y="79501"/>
                </a:lnTo>
                <a:lnTo>
                  <a:pt x="827838" y="37973"/>
                </a:lnTo>
                <a:close/>
              </a:path>
              <a:path w="842645" h="767079">
                <a:moveTo>
                  <a:pt x="791210" y="37973"/>
                </a:moveTo>
                <a:lnTo>
                  <a:pt x="781789" y="46537"/>
                </a:lnTo>
                <a:lnTo>
                  <a:pt x="790379" y="55977"/>
                </a:lnTo>
                <a:lnTo>
                  <a:pt x="799846" y="47370"/>
                </a:lnTo>
                <a:lnTo>
                  <a:pt x="791210" y="37973"/>
                </a:lnTo>
                <a:close/>
              </a:path>
              <a:path w="842645" h="767079">
                <a:moveTo>
                  <a:pt x="842518" y="0"/>
                </a:moveTo>
                <a:lnTo>
                  <a:pt x="760476" y="23113"/>
                </a:lnTo>
                <a:lnTo>
                  <a:pt x="781789" y="46537"/>
                </a:lnTo>
                <a:lnTo>
                  <a:pt x="791210" y="37973"/>
                </a:lnTo>
                <a:lnTo>
                  <a:pt x="827838" y="37973"/>
                </a:lnTo>
                <a:lnTo>
                  <a:pt x="842518" y="0"/>
                </a:lnTo>
                <a:close/>
              </a:path>
            </a:pathLst>
          </a:custGeom>
          <a:solidFill>
            <a:srgbClr val="FF0000"/>
          </a:solidFill>
        </p:spPr>
        <p:txBody>
          <a:bodyPr wrap="square" lIns="0" tIns="0" rIns="0" bIns="0" rtlCol="0"/>
          <a:lstStyle/>
          <a:p>
            <a:endParaRPr/>
          </a:p>
        </p:txBody>
      </p:sp>
      <p:sp>
        <p:nvSpPr>
          <p:cNvPr id="28" name="object 28"/>
          <p:cNvSpPr txBox="1"/>
          <p:nvPr/>
        </p:nvSpPr>
        <p:spPr>
          <a:xfrm>
            <a:off x="7623809" y="4371213"/>
            <a:ext cx="5867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0000"/>
                </a:solidFill>
                <a:latin typeface="Trebuchet MS"/>
                <a:cs typeface="Trebuchet MS"/>
              </a:rPr>
              <a:t>al</a:t>
            </a:r>
            <a:r>
              <a:rPr sz="1800" spc="5" dirty="0">
                <a:solidFill>
                  <a:srgbClr val="FF0000"/>
                </a:solidFill>
                <a:latin typeface="Trebuchet MS"/>
                <a:cs typeface="Trebuchet MS"/>
              </a:rPr>
              <a:t>p</a:t>
            </a:r>
            <a:r>
              <a:rPr sz="1800" spc="-5" dirty="0">
                <a:solidFill>
                  <a:srgbClr val="FF0000"/>
                </a:solidFill>
                <a:latin typeface="Trebuchet MS"/>
                <a:cs typeface="Trebuchet MS"/>
              </a:rPr>
              <a:t>ha</a:t>
            </a:r>
            <a:endParaRPr sz="1800">
              <a:latin typeface="Trebuchet MS"/>
              <a:cs typeface="Trebuchet MS"/>
            </a:endParaRPr>
          </a:p>
        </p:txBody>
      </p:sp>
      <p:sp>
        <p:nvSpPr>
          <p:cNvPr id="30" name="object 30"/>
          <p:cNvSpPr txBox="1">
            <a:spLocks noGrp="1"/>
          </p:cNvSpPr>
          <p:nvPr>
            <p:ph type="title"/>
          </p:nvPr>
        </p:nvSpPr>
        <p:spPr>
          <a:xfrm>
            <a:off x="685800" y="381000"/>
            <a:ext cx="7772400" cy="1143000"/>
          </a:xfrm>
          <a:prstGeom prst="rect">
            <a:avLst/>
          </a:prstGeom>
          <a:ln w="9144">
            <a:solidFill>
              <a:srgbClr val="000000"/>
            </a:solidFill>
          </a:ln>
        </p:spPr>
        <p:txBody>
          <a:bodyPr vert="horz" wrap="square" lIns="0" tIns="1905" rIns="0" bIns="0" rtlCol="0">
            <a:spAutoFit/>
          </a:bodyPr>
          <a:lstStyle/>
          <a:p>
            <a:pPr marL="2846070" marR="1218565" indent="-1835150">
              <a:lnSpc>
                <a:spcPts val="4320"/>
              </a:lnSpc>
              <a:spcBef>
                <a:spcPts val="15"/>
              </a:spcBef>
            </a:pPr>
            <a:r>
              <a:rPr sz="3600" b="1" i="1" spc="-35" dirty="0">
                <a:solidFill>
                  <a:srgbClr val="F8B639"/>
                </a:solidFill>
                <a:latin typeface="Trebuchet MS"/>
                <a:cs typeface="Trebuchet MS"/>
              </a:rPr>
              <a:t>TWO-TAILED </a:t>
            </a:r>
            <a:r>
              <a:rPr sz="3600" b="1" i="1" spc="-5" dirty="0">
                <a:solidFill>
                  <a:srgbClr val="F8B639"/>
                </a:solidFill>
                <a:latin typeface="Trebuchet MS"/>
                <a:cs typeface="Trebuchet MS"/>
              </a:rPr>
              <a:t>HYPOTHESIS  TESTING</a:t>
            </a:r>
            <a:endParaRPr sz="3600">
              <a:latin typeface="Trebuchet MS"/>
              <a:cs typeface="Trebuchet MS"/>
            </a:endParaRPr>
          </a:p>
        </p:txBody>
      </p:sp>
      <p:sp>
        <p:nvSpPr>
          <p:cNvPr id="31" name="object 31"/>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20</a:t>
            </a:fld>
            <a:endParaRPr dirty="0"/>
          </a:p>
        </p:txBody>
      </p:sp>
      <p:sp>
        <p:nvSpPr>
          <p:cNvPr id="29" name="object 29"/>
          <p:cNvSpPr txBox="1"/>
          <p:nvPr/>
        </p:nvSpPr>
        <p:spPr>
          <a:xfrm>
            <a:off x="2670175" y="5804103"/>
            <a:ext cx="3631565" cy="330835"/>
          </a:xfrm>
          <a:prstGeom prst="rect">
            <a:avLst/>
          </a:prstGeom>
        </p:spPr>
        <p:txBody>
          <a:bodyPr vert="horz" wrap="square" lIns="0" tIns="12700" rIns="0" bIns="0" rtlCol="0">
            <a:spAutoFit/>
          </a:bodyPr>
          <a:lstStyle/>
          <a:p>
            <a:pPr marL="12700">
              <a:lnSpc>
                <a:spcPct val="100000"/>
              </a:lnSpc>
              <a:spcBef>
                <a:spcPts val="100"/>
              </a:spcBef>
              <a:tabLst>
                <a:tab pos="3213100" algn="l"/>
              </a:tabLst>
            </a:pPr>
            <a:r>
              <a:rPr sz="3000" baseline="13888" dirty="0">
                <a:solidFill>
                  <a:srgbClr val="FF0000"/>
                </a:solidFill>
                <a:latin typeface="Trebuchet MS"/>
                <a:cs typeface="Trebuchet MS"/>
              </a:rPr>
              <a:t>Z</a:t>
            </a:r>
            <a:r>
              <a:rPr sz="1300" spc="5" dirty="0">
                <a:solidFill>
                  <a:srgbClr val="FF0000"/>
                </a:solidFill>
                <a:latin typeface="Trebuchet MS"/>
                <a:cs typeface="Trebuchet MS"/>
              </a:rPr>
              <a:t>cri</a:t>
            </a:r>
            <a:r>
              <a:rPr sz="1300" spc="10" dirty="0">
                <a:solidFill>
                  <a:srgbClr val="FF0000"/>
                </a:solidFill>
                <a:latin typeface="Trebuchet MS"/>
                <a:cs typeface="Trebuchet MS"/>
              </a:rPr>
              <a:t>t</a:t>
            </a:r>
            <a:r>
              <a:rPr sz="1300" dirty="0">
                <a:solidFill>
                  <a:srgbClr val="FF0000"/>
                </a:solidFill>
                <a:latin typeface="Trebuchet MS"/>
                <a:cs typeface="Trebuchet MS"/>
              </a:rPr>
              <a:t>	</a:t>
            </a:r>
            <a:r>
              <a:rPr sz="3000" baseline="13888" dirty="0">
                <a:solidFill>
                  <a:srgbClr val="FF0000"/>
                </a:solidFill>
                <a:latin typeface="Trebuchet MS"/>
                <a:cs typeface="Trebuchet MS"/>
              </a:rPr>
              <a:t>Z</a:t>
            </a:r>
            <a:r>
              <a:rPr sz="1300" spc="5" dirty="0">
                <a:solidFill>
                  <a:srgbClr val="FF0000"/>
                </a:solidFill>
                <a:latin typeface="Trebuchet MS"/>
                <a:cs typeface="Trebuchet MS"/>
              </a:rPr>
              <a:t>crit</a:t>
            </a:r>
            <a:endParaRPr sz="1300">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50"/>
          <p:cNvSpPr txBox="1"/>
          <p:nvPr/>
        </p:nvSpPr>
        <p:spPr>
          <a:xfrm>
            <a:off x="975156" y="1797558"/>
            <a:ext cx="238188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Trebuchet MS"/>
                <a:cs typeface="Trebuchet MS"/>
              </a:rPr>
              <a:t>Based on</a:t>
            </a:r>
            <a:r>
              <a:rPr sz="2400" spc="-90" dirty="0">
                <a:latin typeface="Trebuchet MS"/>
                <a:cs typeface="Trebuchet MS"/>
              </a:rPr>
              <a:t> </a:t>
            </a:r>
            <a:r>
              <a:rPr sz="2400" dirty="0">
                <a:latin typeface="Trebuchet MS"/>
                <a:cs typeface="Trebuchet MS"/>
              </a:rPr>
              <a:t>specific  </a:t>
            </a:r>
            <a:r>
              <a:rPr sz="2400" spc="-5" dirty="0">
                <a:latin typeface="Trebuchet MS"/>
                <a:cs typeface="Trebuchet MS"/>
              </a:rPr>
              <a:t>distribution </a:t>
            </a:r>
            <a:r>
              <a:rPr sz="2400" dirty="0">
                <a:latin typeface="Trebuchet MS"/>
                <a:cs typeface="Trebuchet MS"/>
              </a:rPr>
              <a:t>such  </a:t>
            </a:r>
            <a:r>
              <a:rPr sz="2400" spc="-5" dirty="0">
                <a:latin typeface="Trebuchet MS"/>
                <a:cs typeface="Trebuchet MS"/>
              </a:rPr>
              <a:t>as</a:t>
            </a:r>
            <a:r>
              <a:rPr sz="2400" spc="-10" dirty="0">
                <a:latin typeface="Trebuchet MS"/>
                <a:cs typeface="Trebuchet MS"/>
              </a:rPr>
              <a:t> </a:t>
            </a:r>
            <a:r>
              <a:rPr sz="2400" spc="-5" dirty="0">
                <a:latin typeface="Trebuchet MS"/>
                <a:cs typeface="Trebuchet MS"/>
              </a:rPr>
              <a:t>Gaussian</a:t>
            </a:r>
            <a:endParaRPr sz="2400">
              <a:latin typeface="Trebuchet MS"/>
              <a:cs typeface="Trebuchet MS"/>
            </a:endParaRPr>
          </a:p>
        </p:txBody>
      </p:sp>
      <p:sp>
        <p:nvSpPr>
          <p:cNvPr id="54" name="object 54"/>
          <p:cNvSpPr txBox="1"/>
          <p:nvPr/>
        </p:nvSpPr>
        <p:spPr>
          <a:xfrm>
            <a:off x="4370323" y="1509140"/>
            <a:ext cx="3674110" cy="4781550"/>
          </a:xfrm>
          <a:prstGeom prst="rect">
            <a:avLst/>
          </a:prstGeom>
        </p:spPr>
        <p:txBody>
          <a:bodyPr vert="horz" wrap="square" lIns="0" tIns="12700" rIns="0" bIns="0" rtlCol="0">
            <a:spAutoFit/>
          </a:bodyPr>
          <a:lstStyle/>
          <a:p>
            <a:pPr marL="12700" marR="82550">
              <a:lnSpc>
                <a:spcPct val="100000"/>
              </a:lnSpc>
              <a:spcBef>
                <a:spcPts val="100"/>
              </a:spcBef>
            </a:pPr>
            <a:r>
              <a:rPr sz="2400" spc="-5" dirty="0">
                <a:latin typeface="Trebuchet MS"/>
                <a:cs typeface="Trebuchet MS"/>
              </a:rPr>
              <a:t>Not based </a:t>
            </a:r>
            <a:r>
              <a:rPr sz="2400" dirty="0">
                <a:latin typeface="Trebuchet MS"/>
                <a:cs typeface="Trebuchet MS"/>
              </a:rPr>
              <a:t>on </a:t>
            </a:r>
            <a:r>
              <a:rPr sz="2400" spc="-5" dirty="0">
                <a:latin typeface="Trebuchet MS"/>
                <a:cs typeface="Trebuchet MS"/>
              </a:rPr>
              <a:t>any  particular parameter </a:t>
            </a:r>
            <a:r>
              <a:rPr sz="2400" dirty="0">
                <a:latin typeface="Trebuchet MS"/>
                <a:cs typeface="Trebuchet MS"/>
              </a:rPr>
              <a:t>such  </a:t>
            </a:r>
            <a:r>
              <a:rPr sz="2400" spc="-5" dirty="0">
                <a:latin typeface="Trebuchet MS"/>
                <a:cs typeface="Trebuchet MS"/>
              </a:rPr>
              <a:t>as mean</a:t>
            </a:r>
            <a:endParaRPr sz="2400">
              <a:latin typeface="Trebuchet MS"/>
              <a:cs typeface="Trebuchet MS"/>
            </a:endParaRPr>
          </a:p>
          <a:p>
            <a:pPr marL="12700" marR="157480">
              <a:lnSpc>
                <a:spcPct val="100000"/>
              </a:lnSpc>
            </a:pPr>
            <a:r>
              <a:rPr sz="2400" spc="-5" dirty="0">
                <a:latin typeface="Trebuchet MS"/>
                <a:cs typeface="Trebuchet MS"/>
              </a:rPr>
              <a:t>Do not require that the  means follow </a:t>
            </a:r>
            <a:r>
              <a:rPr sz="2400" dirty="0">
                <a:latin typeface="Trebuchet MS"/>
                <a:cs typeface="Trebuchet MS"/>
              </a:rPr>
              <a:t>a </a:t>
            </a:r>
            <a:r>
              <a:rPr sz="2400" spc="-5" dirty="0">
                <a:latin typeface="Trebuchet MS"/>
                <a:cs typeface="Trebuchet MS"/>
              </a:rPr>
              <a:t>particular  distribution </a:t>
            </a:r>
            <a:r>
              <a:rPr sz="2400" dirty="0">
                <a:latin typeface="Trebuchet MS"/>
                <a:cs typeface="Trebuchet MS"/>
              </a:rPr>
              <a:t>such </a:t>
            </a:r>
            <a:r>
              <a:rPr sz="2400" spc="-5" dirty="0">
                <a:latin typeface="Trebuchet MS"/>
                <a:cs typeface="Trebuchet MS"/>
              </a:rPr>
              <a:t>as  Gaussian.</a:t>
            </a:r>
            <a:endParaRPr sz="2400">
              <a:latin typeface="Trebuchet MS"/>
              <a:cs typeface="Trebuchet MS"/>
            </a:endParaRPr>
          </a:p>
          <a:p>
            <a:pPr marL="12700" marR="5080">
              <a:lnSpc>
                <a:spcPct val="100000"/>
              </a:lnSpc>
            </a:pPr>
            <a:r>
              <a:rPr sz="2400" spc="-5" dirty="0">
                <a:latin typeface="Trebuchet MS"/>
                <a:cs typeface="Trebuchet MS"/>
              </a:rPr>
              <a:t>Used when the underlying  distribution is </a:t>
            </a:r>
            <a:r>
              <a:rPr sz="2400" dirty="0">
                <a:latin typeface="Trebuchet MS"/>
                <a:cs typeface="Trebuchet MS"/>
              </a:rPr>
              <a:t>far from  </a:t>
            </a:r>
            <a:r>
              <a:rPr sz="2400" spc="-5" dirty="0">
                <a:latin typeface="Trebuchet MS"/>
                <a:cs typeface="Trebuchet MS"/>
              </a:rPr>
              <a:t>Gaussian </a:t>
            </a:r>
            <a:r>
              <a:rPr sz="2400" spc="-10" dirty="0">
                <a:latin typeface="Trebuchet MS"/>
                <a:cs typeface="Trebuchet MS"/>
              </a:rPr>
              <a:t>(applicable </a:t>
            </a:r>
            <a:r>
              <a:rPr sz="2400" spc="-5" dirty="0">
                <a:latin typeface="Trebuchet MS"/>
                <a:cs typeface="Trebuchet MS"/>
              </a:rPr>
              <a:t>to  almost all </a:t>
            </a:r>
            <a:r>
              <a:rPr sz="2400" dirty="0">
                <a:latin typeface="Trebuchet MS"/>
                <a:cs typeface="Trebuchet MS"/>
              </a:rPr>
              <a:t>levels of  </a:t>
            </a:r>
            <a:r>
              <a:rPr sz="2400" spc="-10" dirty="0">
                <a:latin typeface="Trebuchet MS"/>
                <a:cs typeface="Trebuchet MS"/>
              </a:rPr>
              <a:t>distribution) </a:t>
            </a:r>
            <a:r>
              <a:rPr sz="2400" spc="-5" dirty="0">
                <a:latin typeface="Trebuchet MS"/>
                <a:cs typeface="Trebuchet MS"/>
              </a:rPr>
              <a:t>and when the  </a:t>
            </a:r>
            <a:r>
              <a:rPr sz="2400" dirty="0">
                <a:latin typeface="Trebuchet MS"/>
                <a:cs typeface="Trebuchet MS"/>
              </a:rPr>
              <a:t>sample size </a:t>
            </a:r>
            <a:r>
              <a:rPr sz="2400" spc="-5" dirty="0">
                <a:latin typeface="Trebuchet MS"/>
                <a:cs typeface="Trebuchet MS"/>
              </a:rPr>
              <a:t>is </a:t>
            </a:r>
            <a:r>
              <a:rPr sz="2400" dirty="0">
                <a:latin typeface="Trebuchet MS"/>
                <a:cs typeface="Trebuchet MS"/>
              </a:rPr>
              <a:t>small</a:t>
            </a:r>
            <a:endParaRPr sz="2400">
              <a:latin typeface="Trebuchet MS"/>
              <a:cs typeface="Trebuchet MS"/>
            </a:endParaRPr>
          </a:p>
        </p:txBody>
      </p:sp>
      <p:sp>
        <p:nvSpPr>
          <p:cNvPr id="55" name="object 55"/>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21</a:t>
            </a:fld>
            <a:endParaRPr dirty="0"/>
          </a:p>
        </p:txBody>
      </p:sp>
      <p:sp>
        <p:nvSpPr>
          <p:cNvPr id="56" name="TextBox 55"/>
          <p:cNvSpPr txBox="1"/>
          <p:nvPr/>
        </p:nvSpPr>
        <p:spPr>
          <a:xfrm>
            <a:off x="304800" y="404336"/>
            <a:ext cx="8382000" cy="738664"/>
          </a:xfrm>
          <a:prstGeom prst="rect">
            <a:avLst/>
          </a:prstGeom>
          <a:noFill/>
        </p:spPr>
        <p:txBody>
          <a:bodyPr wrap="square" rtlCol="0">
            <a:spAutoFit/>
          </a:bodyPr>
          <a:lstStyle/>
          <a:p>
            <a:pPr algn="ctr"/>
            <a:r>
              <a:rPr lang="en-IN" sz="4200" dirty="0" smtClean="0">
                <a:solidFill>
                  <a:schemeClr val="accent2">
                    <a:lumMod val="50000"/>
                  </a:schemeClr>
                </a:solidFill>
              </a:rPr>
              <a:t>Parametric vs. Non-parametric Tests</a:t>
            </a:r>
            <a:endParaRPr lang="en-IN" sz="4200" dirty="0">
              <a:solidFill>
                <a:schemeClr val="accent2">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451" y="304800"/>
            <a:ext cx="3084195" cy="513715"/>
          </a:xfrm>
          <a:prstGeom prst="rect">
            <a:avLst/>
          </a:prstGeom>
        </p:spPr>
        <p:txBody>
          <a:bodyPr vert="horz" wrap="square" lIns="0" tIns="13335" rIns="0" bIns="0" rtlCol="0">
            <a:spAutoFit/>
          </a:bodyPr>
          <a:lstStyle/>
          <a:p>
            <a:pPr marL="12700">
              <a:lnSpc>
                <a:spcPct val="100000"/>
              </a:lnSpc>
              <a:spcBef>
                <a:spcPts val="105"/>
              </a:spcBef>
            </a:pPr>
            <a:r>
              <a:rPr sz="3200" i="1" spc="-5" dirty="0">
                <a:solidFill>
                  <a:srgbClr val="00B0F0"/>
                </a:solidFill>
                <a:latin typeface="Trebuchet MS"/>
                <a:cs typeface="Trebuchet MS"/>
              </a:rPr>
              <a:t>Parametric</a:t>
            </a:r>
            <a:r>
              <a:rPr sz="3200" i="1" spc="-30" dirty="0">
                <a:solidFill>
                  <a:srgbClr val="00B0F0"/>
                </a:solidFill>
                <a:latin typeface="Trebuchet MS"/>
                <a:cs typeface="Trebuchet MS"/>
              </a:rPr>
              <a:t> </a:t>
            </a:r>
            <a:r>
              <a:rPr sz="3200" i="1" spc="-80" dirty="0">
                <a:solidFill>
                  <a:srgbClr val="00B0F0"/>
                </a:solidFill>
                <a:latin typeface="Trebuchet MS"/>
                <a:cs typeface="Trebuchet MS"/>
              </a:rPr>
              <a:t>Tests</a:t>
            </a:r>
            <a:endParaRPr sz="3200" dirty="0">
              <a:solidFill>
                <a:srgbClr val="00B0F0"/>
              </a:solidFill>
              <a:latin typeface="Trebuchet MS"/>
              <a:cs typeface="Trebuchet MS"/>
            </a:endParaRPr>
          </a:p>
        </p:txBody>
      </p:sp>
      <p:sp>
        <p:nvSpPr>
          <p:cNvPr id="16" name="object 16"/>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22</a:t>
            </a:fld>
            <a:endParaRPr dirty="0"/>
          </a:p>
        </p:txBody>
      </p:sp>
      <p:sp>
        <p:nvSpPr>
          <p:cNvPr id="7" name="object 7"/>
          <p:cNvSpPr txBox="1"/>
          <p:nvPr/>
        </p:nvSpPr>
        <p:spPr>
          <a:xfrm>
            <a:off x="609600" y="914400"/>
            <a:ext cx="7620000" cy="1490152"/>
          </a:xfrm>
          <a:prstGeom prst="rect">
            <a:avLst/>
          </a:prstGeom>
        </p:spPr>
        <p:txBody>
          <a:bodyPr vert="horz" wrap="square" lIns="0" tIns="12700" rIns="0" bIns="0" rtlCol="0">
            <a:spAutoFit/>
          </a:bodyPr>
          <a:lstStyle/>
          <a:p>
            <a:pPr marL="469900" marR="368300" indent="-457200" algn="just">
              <a:lnSpc>
                <a:spcPct val="100000"/>
              </a:lnSpc>
              <a:spcBef>
                <a:spcPts val="100"/>
              </a:spcBef>
              <a:buFont typeface="+mj-lt"/>
              <a:buAutoNum type="arabicPeriod"/>
            </a:pPr>
            <a:r>
              <a:rPr sz="2400" spc="-25" dirty="0">
                <a:latin typeface="Trebuchet MS"/>
                <a:cs typeface="Trebuchet MS"/>
              </a:rPr>
              <a:t>Student’s </a:t>
            </a:r>
            <a:r>
              <a:rPr sz="2400" spc="-5" dirty="0">
                <a:latin typeface="Trebuchet MS"/>
                <a:cs typeface="Trebuchet MS"/>
              </a:rPr>
              <a:t>t- </a:t>
            </a:r>
            <a:r>
              <a:rPr sz="2400" spc="-10" dirty="0">
                <a:latin typeface="Trebuchet MS"/>
                <a:cs typeface="Trebuchet MS"/>
              </a:rPr>
              <a:t>test(one  </a:t>
            </a:r>
            <a:r>
              <a:rPr sz="2400" dirty="0">
                <a:latin typeface="Trebuchet MS"/>
                <a:cs typeface="Trebuchet MS"/>
              </a:rPr>
              <a:t>sample, </a:t>
            </a:r>
            <a:r>
              <a:rPr sz="2400" spc="-5" dirty="0">
                <a:latin typeface="Trebuchet MS"/>
                <a:cs typeface="Trebuchet MS"/>
              </a:rPr>
              <a:t>two</a:t>
            </a:r>
            <a:r>
              <a:rPr sz="2400" spc="-80" dirty="0">
                <a:latin typeface="Trebuchet MS"/>
                <a:cs typeface="Trebuchet MS"/>
              </a:rPr>
              <a:t> </a:t>
            </a:r>
            <a:r>
              <a:rPr sz="2400" dirty="0">
                <a:latin typeface="Trebuchet MS"/>
                <a:cs typeface="Trebuchet MS"/>
              </a:rPr>
              <a:t>sample,  </a:t>
            </a:r>
            <a:r>
              <a:rPr sz="2400" spc="-5" dirty="0">
                <a:latin typeface="Trebuchet MS"/>
                <a:cs typeface="Trebuchet MS"/>
              </a:rPr>
              <a:t>and</a:t>
            </a:r>
            <a:r>
              <a:rPr sz="2400" spc="-15" dirty="0">
                <a:latin typeface="Trebuchet MS"/>
                <a:cs typeface="Trebuchet MS"/>
              </a:rPr>
              <a:t> </a:t>
            </a:r>
            <a:r>
              <a:rPr sz="2400" spc="-5" dirty="0">
                <a:latin typeface="Trebuchet MS"/>
                <a:cs typeface="Trebuchet MS"/>
              </a:rPr>
              <a:t>paired)</a:t>
            </a:r>
            <a:endParaRPr sz="2400" dirty="0">
              <a:latin typeface="Trebuchet MS"/>
              <a:cs typeface="Trebuchet MS"/>
            </a:endParaRPr>
          </a:p>
          <a:p>
            <a:pPr marL="469900" marR="1428750" indent="-457200">
              <a:lnSpc>
                <a:spcPct val="100000"/>
              </a:lnSpc>
              <a:spcBef>
                <a:spcPts val="5"/>
              </a:spcBef>
              <a:buFont typeface="+mj-lt"/>
              <a:buAutoNum type="arabicPeriod"/>
            </a:pPr>
            <a:r>
              <a:rPr sz="2400" dirty="0">
                <a:latin typeface="Trebuchet MS"/>
                <a:cs typeface="Trebuchet MS"/>
              </a:rPr>
              <a:t>Z </a:t>
            </a:r>
            <a:r>
              <a:rPr sz="2400" spc="-5" dirty="0">
                <a:latin typeface="Trebuchet MS"/>
                <a:cs typeface="Trebuchet MS"/>
              </a:rPr>
              <a:t>test  </a:t>
            </a:r>
            <a:r>
              <a:rPr sz="2400" spc="-50" dirty="0">
                <a:latin typeface="Trebuchet MS"/>
                <a:cs typeface="Trebuchet MS"/>
              </a:rPr>
              <a:t>ANOVA</a:t>
            </a:r>
            <a:r>
              <a:rPr sz="2400" spc="-220" dirty="0">
                <a:latin typeface="Trebuchet MS"/>
                <a:cs typeface="Trebuchet MS"/>
              </a:rPr>
              <a:t> </a:t>
            </a:r>
            <a:r>
              <a:rPr lang="en-IN" sz="2400" spc="-220" dirty="0" smtClean="0">
                <a:latin typeface="Trebuchet MS"/>
                <a:cs typeface="Trebuchet MS"/>
              </a:rPr>
              <a:t> </a:t>
            </a:r>
            <a:r>
              <a:rPr sz="2400" spc="-5" dirty="0" smtClean="0">
                <a:latin typeface="Trebuchet MS"/>
                <a:cs typeface="Trebuchet MS"/>
              </a:rPr>
              <a:t>F-test</a:t>
            </a:r>
            <a:endParaRPr sz="2400" dirty="0">
              <a:latin typeface="Trebuchet MS"/>
              <a:cs typeface="Trebuchet MS"/>
            </a:endParaRPr>
          </a:p>
          <a:p>
            <a:pPr marL="469900" indent="-457200" algn="just">
              <a:lnSpc>
                <a:spcPct val="100000"/>
              </a:lnSpc>
              <a:buFont typeface="+mj-lt"/>
              <a:buAutoNum type="arabicPeriod"/>
            </a:pPr>
            <a:r>
              <a:rPr sz="2400" spc="-35" dirty="0">
                <a:latin typeface="Trebuchet MS"/>
                <a:cs typeface="Trebuchet MS"/>
              </a:rPr>
              <a:t>Pearson’s</a:t>
            </a:r>
            <a:r>
              <a:rPr sz="2400" spc="10" dirty="0">
                <a:latin typeface="Trebuchet MS"/>
                <a:cs typeface="Trebuchet MS"/>
              </a:rPr>
              <a:t> </a:t>
            </a:r>
            <a:r>
              <a:rPr sz="2400" spc="-10" dirty="0">
                <a:latin typeface="Trebuchet MS"/>
                <a:cs typeface="Trebuchet MS"/>
              </a:rPr>
              <a:t>correlation(r)</a:t>
            </a:r>
            <a:endParaRPr sz="2400" dirty="0">
              <a:latin typeface="Trebuchet MS"/>
              <a:cs typeface="Trebuchet MS"/>
            </a:endParaRPr>
          </a:p>
        </p:txBody>
      </p:sp>
      <p:sp>
        <p:nvSpPr>
          <p:cNvPr id="15" name="object 15"/>
          <p:cNvSpPr txBox="1"/>
          <p:nvPr/>
        </p:nvSpPr>
        <p:spPr>
          <a:xfrm>
            <a:off x="533400" y="2971800"/>
            <a:ext cx="7924800" cy="3029676"/>
          </a:xfrm>
          <a:prstGeom prst="rect">
            <a:avLst/>
          </a:prstGeom>
        </p:spPr>
        <p:txBody>
          <a:bodyPr vert="horz" wrap="square" lIns="0" tIns="13335" rIns="0" bIns="0" rtlCol="0">
            <a:spAutoFit/>
          </a:bodyPr>
          <a:lstStyle/>
          <a:p>
            <a:pPr marL="12700" marR="547370" indent="46990">
              <a:lnSpc>
                <a:spcPct val="100000"/>
              </a:lnSpc>
              <a:spcBef>
                <a:spcPts val="105"/>
              </a:spcBef>
              <a:spcAft>
                <a:spcPts val="1800"/>
              </a:spcAft>
            </a:pPr>
            <a:r>
              <a:rPr sz="3200" i="1" spc="-5" dirty="0">
                <a:solidFill>
                  <a:srgbClr val="00B0F0"/>
                </a:solidFill>
                <a:latin typeface="Trebuchet MS"/>
                <a:cs typeface="Trebuchet MS"/>
              </a:rPr>
              <a:t>No</a:t>
            </a:r>
            <a:r>
              <a:rPr sz="3200" i="1" dirty="0">
                <a:solidFill>
                  <a:srgbClr val="00B0F0"/>
                </a:solidFill>
                <a:latin typeface="Trebuchet MS"/>
                <a:cs typeface="Trebuchet MS"/>
              </a:rPr>
              <a:t>n</a:t>
            </a:r>
            <a:r>
              <a:rPr sz="3200" i="1" spc="-5" dirty="0">
                <a:solidFill>
                  <a:srgbClr val="00B0F0"/>
                </a:solidFill>
                <a:latin typeface="Trebuchet MS"/>
                <a:cs typeface="Trebuchet MS"/>
              </a:rPr>
              <a:t>-Paramet</a:t>
            </a:r>
            <a:r>
              <a:rPr sz="3200" i="1" spc="-15" dirty="0">
                <a:solidFill>
                  <a:srgbClr val="00B0F0"/>
                </a:solidFill>
                <a:latin typeface="Trebuchet MS"/>
                <a:cs typeface="Trebuchet MS"/>
              </a:rPr>
              <a:t>r</a:t>
            </a:r>
            <a:r>
              <a:rPr sz="3200" i="1" dirty="0">
                <a:solidFill>
                  <a:srgbClr val="00B0F0"/>
                </a:solidFill>
                <a:latin typeface="Trebuchet MS"/>
                <a:cs typeface="Trebuchet MS"/>
              </a:rPr>
              <a:t>ic  </a:t>
            </a:r>
            <a:r>
              <a:rPr sz="3200" i="1" spc="-80" dirty="0" smtClean="0">
                <a:solidFill>
                  <a:srgbClr val="00B0F0"/>
                </a:solidFill>
                <a:latin typeface="Trebuchet MS"/>
                <a:cs typeface="Trebuchet MS"/>
              </a:rPr>
              <a:t>Tests</a:t>
            </a:r>
            <a:endParaRPr lang="en-IN" sz="3200" i="1" spc="-80" dirty="0" smtClean="0">
              <a:solidFill>
                <a:srgbClr val="00B0F0"/>
              </a:solidFill>
              <a:latin typeface="Trebuchet MS"/>
              <a:cs typeface="Trebuchet MS"/>
            </a:endParaRPr>
          </a:p>
          <a:p>
            <a:pPr marL="469900" marR="5080" indent="-457200">
              <a:lnSpc>
                <a:spcPct val="100000"/>
              </a:lnSpc>
              <a:spcBef>
                <a:spcPts val="20"/>
              </a:spcBef>
              <a:spcAft>
                <a:spcPts val="600"/>
              </a:spcAft>
              <a:buFont typeface="+mj-lt"/>
              <a:buAutoNum type="arabicPeriod"/>
            </a:pPr>
            <a:r>
              <a:rPr sz="2400" spc="-5" dirty="0" smtClean="0">
                <a:latin typeface="Trebuchet MS"/>
                <a:cs typeface="Trebuchet MS"/>
              </a:rPr>
              <a:t>Sign </a:t>
            </a:r>
            <a:r>
              <a:rPr sz="2400" spc="-5" dirty="0">
                <a:latin typeface="Trebuchet MS"/>
                <a:cs typeface="Trebuchet MS"/>
              </a:rPr>
              <a:t>test(for paired data</a:t>
            </a:r>
            <a:r>
              <a:rPr sz="2400" spc="-5" dirty="0" smtClean="0">
                <a:latin typeface="Trebuchet MS"/>
                <a:cs typeface="Trebuchet MS"/>
              </a:rPr>
              <a:t>)</a:t>
            </a:r>
            <a:r>
              <a:rPr lang="en-IN" sz="2400" spc="-5" dirty="0" smtClean="0">
                <a:latin typeface="Trebuchet MS"/>
                <a:cs typeface="Trebuchet MS"/>
              </a:rPr>
              <a:t>,</a:t>
            </a:r>
            <a:r>
              <a:rPr sz="2400" spc="-5" dirty="0" smtClean="0">
                <a:latin typeface="Trebuchet MS"/>
                <a:cs typeface="Trebuchet MS"/>
              </a:rPr>
              <a:t> </a:t>
            </a:r>
            <a:r>
              <a:rPr sz="2400" spc="-15" dirty="0">
                <a:latin typeface="Trebuchet MS"/>
                <a:cs typeface="Trebuchet MS"/>
              </a:rPr>
              <a:t>Wilcoxon </a:t>
            </a:r>
            <a:r>
              <a:rPr sz="2400" spc="-5" dirty="0">
                <a:latin typeface="Trebuchet MS"/>
                <a:cs typeface="Trebuchet MS"/>
              </a:rPr>
              <a:t>Signed-Rank </a:t>
            </a:r>
            <a:r>
              <a:rPr sz="2400" spc="-5" dirty="0" smtClean="0">
                <a:latin typeface="Trebuchet MS"/>
                <a:cs typeface="Trebuchet MS"/>
              </a:rPr>
              <a:t>test </a:t>
            </a:r>
            <a:r>
              <a:rPr sz="2400" dirty="0">
                <a:latin typeface="Trebuchet MS"/>
                <a:cs typeface="Trebuchet MS"/>
              </a:rPr>
              <a:t>for </a:t>
            </a:r>
            <a:r>
              <a:rPr sz="2400" spc="-5" dirty="0">
                <a:latin typeface="Trebuchet MS"/>
                <a:cs typeface="Trebuchet MS"/>
              </a:rPr>
              <a:t>matched </a:t>
            </a:r>
            <a:r>
              <a:rPr sz="2400" spc="-5" dirty="0" smtClean="0">
                <a:latin typeface="Trebuchet MS"/>
                <a:cs typeface="Trebuchet MS"/>
              </a:rPr>
              <a:t>pair</a:t>
            </a:r>
            <a:r>
              <a:rPr lang="en-IN" sz="2400" spc="-5" dirty="0" smtClean="0">
                <a:latin typeface="Trebuchet MS"/>
                <a:cs typeface="Trebuchet MS"/>
              </a:rPr>
              <a:t>,</a:t>
            </a:r>
            <a:r>
              <a:rPr sz="2400" spc="-5" dirty="0" smtClean="0">
                <a:latin typeface="Trebuchet MS"/>
                <a:cs typeface="Trebuchet MS"/>
              </a:rPr>
              <a:t> </a:t>
            </a:r>
            <a:r>
              <a:rPr sz="2400" spc="-15" dirty="0">
                <a:latin typeface="Trebuchet MS"/>
                <a:cs typeface="Trebuchet MS"/>
              </a:rPr>
              <a:t>Wilcoxon </a:t>
            </a:r>
            <a:r>
              <a:rPr sz="2400" spc="-5" dirty="0">
                <a:latin typeface="Trebuchet MS"/>
                <a:cs typeface="Trebuchet MS"/>
              </a:rPr>
              <a:t>Rank </a:t>
            </a:r>
            <a:r>
              <a:rPr sz="2400" dirty="0">
                <a:latin typeface="Trebuchet MS"/>
                <a:cs typeface="Trebuchet MS"/>
              </a:rPr>
              <a:t>Sum </a:t>
            </a:r>
            <a:r>
              <a:rPr sz="2400" spc="-5" dirty="0" smtClean="0">
                <a:latin typeface="Trebuchet MS"/>
                <a:cs typeface="Trebuchet MS"/>
              </a:rPr>
              <a:t>test </a:t>
            </a:r>
            <a:r>
              <a:rPr lang="en-IN" sz="2400" spc="-5" dirty="0" smtClean="0">
                <a:latin typeface="Trebuchet MS"/>
                <a:cs typeface="Trebuchet MS"/>
              </a:rPr>
              <a:t>(</a:t>
            </a:r>
            <a:r>
              <a:rPr sz="2400" spc="-10" dirty="0" smtClean="0">
                <a:latin typeface="Trebuchet MS"/>
                <a:cs typeface="Trebuchet MS"/>
              </a:rPr>
              <a:t>for </a:t>
            </a:r>
            <a:r>
              <a:rPr sz="2400" spc="-5" dirty="0">
                <a:latin typeface="Trebuchet MS"/>
                <a:cs typeface="Trebuchet MS"/>
              </a:rPr>
              <a:t>unpaired</a:t>
            </a:r>
            <a:r>
              <a:rPr sz="2400" spc="35" dirty="0">
                <a:latin typeface="Trebuchet MS"/>
                <a:cs typeface="Trebuchet MS"/>
              </a:rPr>
              <a:t> </a:t>
            </a:r>
            <a:r>
              <a:rPr sz="2400" spc="-5" dirty="0">
                <a:latin typeface="Trebuchet MS"/>
                <a:cs typeface="Trebuchet MS"/>
              </a:rPr>
              <a:t>data)</a:t>
            </a:r>
            <a:endParaRPr sz="2400" dirty="0">
              <a:latin typeface="Trebuchet MS"/>
              <a:cs typeface="Trebuchet MS"/>
            </a:endParaRPr>
          </a:p>
          <a:p>
            <a:pPr marL="469900" marR="1160780" indent="-457200">
              <a:lnSpc>
                <a:spcPct val="100000"/>
              </a:lnSpc>
              <a:spcBef>
                <a:spcPts val="5"/>
              </a:spcBef>
              <a:buFont typeface="+mj-lt"/>
              <a:buAutoNum type="arabicPeriod"/>
            </a:pPr>
            <a:r>
              <a:rPr sz="2400" spc="-5" dirty="0">
                <a:latin typeface="Trebuchet MS"/>
                <a:cs typeface="Trebuchet MS"/>
              </a:rPr>
              <a:t>Chi-square test  </a:t>
            </a:r>
            <a:r>
              <a:rPr sz="2400" spc="-25" dirty="0">
                <a:latin typeface="Trebuchet MS"/>
                <a:cs typeface="Trebuchet MS"/>
              </a:rPr>
              <a:t>Spearman’s </a:t>
            </a:r>
            <a:r>
              <a:rPr sz="2400" spc="-5" dirty="0">
                <a:latin typeface="Trebuchet MS"/>
                <a:cs typeface="Trebuchet MS"/>
              </a:rPr>
              <a:t>Rank  </a:t>
            </a:r>
            <a:r>
              <a:rPr sz="2400" spc="-10" dirty="0" smtClean="0">
                <a:latin typeface="Trebuchet MS"/>
                <a:cs typeface="Trebuchet MS"/>
              </a:rPr>
              <a:t>Correlation</a:t>
            </a:r>
            <a:r>
              <a:rPr lang="en-IN" sz="2400" spc="-10" dirty="0">
                <a:latin typeface="Trebuchet MS"/>
                <a:cs typeface="Trebuchet MS"/>
              </a:rPr>
              <a:t> </a:t>
            </a:r>
            <a:r>
              <a:rPr sz="2400" spc="-10" dirty="0" smtClean="0">
                <a:latin typeface="Trebuchet MS"/>
                <a:cs typeface="Trebuchet MS"/>
              </a:rPr>
              <a:t>(p)</a:t>
            </a:r>
            <a:r>
              <a:rPr lang="en-IN" sz="2400" spc="-10" dirty="0" smtClean="0">
                <a:latin typeface="Trebuchet MS"/>
                <a:cs typeface="Trebuchet MS"/>
              </a:rPr>
              <a:t>, </a:t>
            </a:r>
            <a:r>
              <a:rPr sz="2400" spc="-35" dirty="0" smtClean="0">
                <a:latin typeface="Trebuchet MS"/>
                <a:cs typeface="Trebuchet MS"/>
              </a:rPr>
              <a:t>ANOCOVA</a:t>
            </a:r>
            <a:endParaRPr sz="2400" dirty="0">
              <a:latin typeface="Trebuchet MS"/>
              <a:cs typeface="Trebuchet MS"/>
            </a:endParaRPr>
          </a:p>
          <a:p>
            <a:pPr marL="469900" indent="-457200">
              <a:lnSpc>
                <a:spcPct val="100000"/>
              </a:lnSpc>
              <a:buFont typeface="+mj-lt"/>
              <a:buAutoNum type="arabicPeriod"/>
            </a:pPr>
            <a:r>
              <a:rPr sz="2400" spc="-15" dirty="0">
                <a:latin typeface="Trebuchet MS"/>
                <a:cs typeface="Trebuchet MS"/>
              </a:rPr>
              <a:t>Kruskal-Wallis</a:t>
            </a:r>
            <a:r>
              <a:rPr sz="2400" spc="50" dirty="0">
                <a:latin typeface="Trebuchet MS"/>
                <a:cs typeface="Trebuchet MS"/>
              </a:rPr>
              <a:t> </a:t>
            </a:r>
            <a:r>
              <a:rPr sz="2400" spc="-5" dirty="0">
                <a:latin typeface="Trebuchet MS"/>
                <a:cs typeface="Trebuchet MS"/>
              </a:rPr>
              <a:t>test</a:t>
            </a:r>
            <a:endParaRPr sz="2400" dirty="0">
              <a:latin typeface="Trebuchet MS"/>
              <a:cs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701" y="212343"/>
            <a:ext cx="7238718" cy="26454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587" y="639952"/>
            <a:ext cx="1496695" cy="262890"/>
          </a:xfrm>
          <a:custGeom>
            <a:avLst/>
            <a:gdLst/>
            <a:ahLst/>
            <a:cxnLst/>
            <a:rect l="l" t="t" r="r" b="b"/>
            <a:pathLst>
              <a:path w="1496695" h="262890">
                <a:moveTo>
                  <a:pt x="121027" y="1016"/>
                </a:moveTo>
                <a:lnTo>
                  <a:pt x="101253" y="1016"/>
                </a:lnTo>
                <a:lnTo>
                  <a:pt x="0" y="258445"/>
                </a:lnTo>
                <a:lnTo>
                  <a:pt x="50107" y="258445"/>
                </a:lnTo>
                <a:lnTo>
                  <a:pt x="67792" y="207010"/>
                </a:lnTo>
                <a:lnTo>
                  <a:pt x="202743" y="207010"/>
                </a:lnTo>
                <a:lnTo>
                  <a:pt x="189040" y="172466"/>
                </a:lnTo>
                <a:lnTo>
                  <a:pt x="80628" y="172466"/>
                </a:lnTo>
                <a:lnTo>
                  <a:pt x="111133" y="78739"/>
                </a:lnTo>
                <a:lnTo>
                  <a:pt x="151859" y="78739"/>
                </a:lnTo>
                <a:lnTo>
                  <a:pt x="121027" y="1016"/>
                </a:lnTo>
                <a:close/>
              </a:path>
              <a:path w="1496695" h="262890">
                <a:moveTo>
                  <a:pt x="202743" y="207010"/>
                </a:moveTo>
                <a:lnTo>
                  <a:pt x="154834" y="207010"/>
                </a:lnTo>
                <a:lnTo>
                  <a:pt x="173389" y="258445"/>
                </a:lnTo>
                <a:lnTo>
                  <a:pt x="223147" y="258445"/>
                </a:lnTo>
                <a:lnTo>
                  <a:pt x="202743" y="207010"/>
                </a:lnTo>
                <a:close/>
              </a:path>
              <a:path w="1496695" h="262890">
                <a:moveTo>
                  <a:pt x="151859" y="78739"/>
                </a:moveTo>
                <a:lnTo>
                  <a:pt x="111133" y="78739"/>
                </a:lnTo>
                <a:lnTo>
                  <a:pt x="141651" y="172466"/>
                </a:lnTo>
                <a:lnTo>
                  <a:pt x="189040" y="172466"/>
                </a:lnTo>
                <a:lnTo>
                  <a:pt x="151859" y="78739"/>
                </a:lnTo>
                <a:close/>
              </a:path>
              <a:path w="1496695" h="262890">
                <a:moveTo>
                  <a:pt x="556230" y="2794"/>
                </a:moveTo>
                <a:lnTo>
                  <a:pt x="546791" y="2913"/>
                </a:lnTo>
                <a:lnTo>
                  <a:pt x="488438" y="4699"/>
                </a:lnTo>
                <a:lnTo>
                  <a:pt x="488438" y="258445"/>
                </a:lnTo>
                <a:lnTo>
                  <a:pt x="544788" y="258445"/>
                </a:lnTo>
                <a:lnTo>
                  <a:pt x="592286" y="252972"/>
                </a:lnTo>
                <a:lnTo>
                  <a:pt x="629229" y="236552"/>
                </a:lnTo>
                <a:lnTo>
                  <a:pt x="646689" y="218439"/>
                </a:lnTo>
                <a:lnTo>
                  <a:pt x="548661" y="218439"/>
                </a:lnTo>
                <a:lnTo>
                  <a:pt x="540800" y="218059"/>
                </a:lnTo>
                <a:lnTo>
                  <a:pt x="533510" y="217424"/>
                </a:lnTo>
                <a:lnTo>
                  <a:pt x="533510" y="43942"/>
                </a:lnTo>
                <a:lnTo>
                  <a:pt x="542413" y="43180"/>
                </a:lnTo>
                <a:lnTo>
                  <a:pt x="549296" y="42799"/>
                </a:lnTo>
                <a:lnTo>
                  <a:pt x="650291" y="42799"/>
                </a:lnTo>
                <a:lnTo>
                  <a:pt x="644216" y="35306"/>
                </a:lnTo>
                <a:lnTo>
                  <a:pt x="626528" y="21064"/>
                </a:lnTo>
                <a:lnTo>
                  <a:pt x="605967" y="10906"/>
                </a:lnTo>
                <a:lnTo>
                  <a:pt x="582533" y="4820"/>
                </a:lnTo>
                <a:lnTo>
                  <a:pt x="556230" y="2794"/>
                </a:lnTo>
                <a:close/>
              </a:path>
              <a:path w="1496695" h="262890">
                <a:moveTo>
                  <a:pt x="650291" y="42799"/>
                </a:moveTo>
                <a:lnTo>
                  <a:pt x="554147" y="42799"/>
                </a:lnTo>
                <a:lnTo>
                  <a:pt x="587294" y="47894"/>
                </a:lnTo>
                <a:lnTo>
                  <a:pt x="610972" y="63182"/>
                </a:lnTo>
                <a:lnTo>
                  <a:pt x="625180" y="88661"/>
                </a:lnTo>
                <a:lnTo>
                  <a:pt x="629916" y="124333"/>
                </a:lnTo>
                <a:lnTo>
                  <a:pt x="628708" y="145329"/>
                </a:lnTo>
                <a:lnTo>
                  <a:pt x="610586" y="193675"/>
                </a:lnTo>
                <a:lnTo>
                  <a:pt x="573246" y="216892"/>
                </a:lnTo>
                <a:lnTo>
                  <a:pt x="557094" y="218439"/>
                </a:lnTo>
                <a:lnTo>
                  <a:pt x="646689" y="218439"/>
                </a:lnTo>
                <a:lnTo>
                  <a:pt x="655617" y="209177"/>
                </a:lnTo>
                <a:lnTo>
                  <a:pt x="671450" y="170841"/>
                </a:lnTo>
                <a:lnTo>
                  <a:pt x="676728" y="121538"/>
                </a:lnTo>
                <a:lnTo>
                  <a:pt x="674696" y="95992"/>
                </a:lnTo>
                <a:lnTo>
                  <a:pt x="668601" y="73088"/>
                </a:lnTo>
                <a:lnTo>
                  <a:pt x="658442" y="52851"/>
                </a:lnTo>
                <a:lnTo>
                  <a:pt x="650291" y="42799"/>
                </a:lnTo>
                <a:close/>
              </a:path>
              <a:path w="1496695" h="262890">
                <a:moveTo>
                  <a:pt x="1158553" y="0"/>
                </a:moveTo>
                <a:lnTo>
                  <a:pt x="1113798" y="9350"/>
                </a:lnTo>
                <a:lnTo>
                  <a:pt x="1079064" y="37464"/>
                </a:lnTo>
                <a:lnTo>
                  <a:pt x="1056758" y="79184"/>
                </a:lnTo>
                <a:lnTo>
                  <a:pt x="1049320" y="129286"/>
                </a:lnTo>
                <a:lnTo>
                  <a:pt x="1051028" y="158692"/>
                </a:lnTo>
                <a:lnTo>
                  <a:pt x="1064681" y="207599"/>
                </a:lnTo>
                <a:lnTo>
                  <a:pt x="1091773" y="242724"/>
                </a:lnTo>
                <a:lnTo>
                  <a:pt x="1131002" y="260544"/>
                </a:lnTo>
                <a:lnTo>
                  <a:pt x="1155086" y="262763"/>
                </a:lnTo>
                <a:lnTo>
                  <a:pt x="1181329" y="260520"/>
                </a:lnTo>
                <a:lnTo>
                  <a:pt x="1204389" y="253777"/>
                </a:lnTo>
                <a:lnTo>
                  <a:pt x="1224261" y="242510"/>
                </a:lnTo>
                <a:lnTo>
                  <a:pt x="1240938" y="226695"/>
                </a:lnTo>
                <a:lnTo>
                  <a:pt x="1243602" y="222758"/>
                </a:lnTo>
                <a:lnTo>
                  <a:pt x="1155086" y="222758"/>
                </a:lnTo>
                <a:lnTo>
                  <a:pt x="1141551" y="221234"/>
                </a:lnTo>
                <a:lnTo>
                  <a:pt x="1104606" y="184800"/>
                </a:lnTo>
                <a:lnTo>
                  <a:pt x="1096133" y="129286"/>
                </a:lnTo>
                <a:lnTo>
                  <a:pt x="1097142" y="109856"/>
                </a:lnTo>
                <a:lnTo>
                  <a:pt x="1112262" y="64262"/>
                </a:lnTo>
                <a:lnTo>
                  <a:pt x="1144344" y="41527"/>
                </a:lnTo>
                <a:lnTo>
                  <a:pt x="1158553" y="40005"/>
                </a:lnTo>
                <a:lnTo>
                  <a:pt x="1246455" y="40005"/>
                </a:lnTo>
                <a:lnTo>
                  <a:pt x="1242335" y="33909"/>
                </a:lnTo>
                <a:lnTo>
                  <a:pt x="1226221" y="19073"/>
                </a:lnTo>
                <a:lnTo>
                  <a:pt x="1206888" y="8477"/>
                </a:lnTo>
                <a:lnTo>
                  <a:pt x="1184333" y="2119"/>
                </a:lnTo>
                <a:lnTo>
                  <a:pt x="1158553" y="0"/>
                </a:lnTo>
                <a:close/>
              </a:path>
              <a:path w="1496695" h="262890">
                <a:moveTo>
                  <a:pt x="1246455" y="40005"/>
                </a:moveTo>
                <a:lnTo>
                  <a:pt x="1158553" y="40005"/>
                </a:lnTo>
                <a:lnTo>
                  <a:pt x="1187379" y="45579"/>
                </a:lnTo>
                <a:lnTo>
                  <a:pt x="1207964" y="62309"/>
                </a:lnTo>
                <a:lnTo>
                  <a:pt x="1220313" y="90207"/>
                </a:lnTo>
                <a:lnTo>
                  <a:pt x="1224428" y="129286"/>
                </a:lnTo>
                <a:lnTo>
                  <a:pt x="1223320" y="150768"/>
                </a:lnTo>
                <a:lnTo>
                  <a:pt x="1206673" y="198882"/>
                </a:lnTo>
                <a:lnTo>
                  <a:pt x="1170990" y="221259"/>
                </a:lnTo>
                <a:lnTo>
                  <a:pt x="1155086" y="222758"/>
                </a:lnTo>
                <a:lnTo>
                  <a:pt x="1243602" y="222758"/>
                </a:lnTo>
                <a:lnTo>
                  <a:pt x="1254200" y="207099"/>
                </a:lnTo>
                <a:lnTo>
                  <a:pt x="1263687" y="184324"/>
                </a:lnTo>
                <a:lnTo>
                  <a:pt x="1269388" y="158382"/>
                </a:lnTo>
                <a:lnTo>
                  <a:pt x="1271291" y="129286"/>
                </a:lnTo>
                <a:lnTo>
                  <a:pt x="1269481" y="100328"/>
                </a:lnTo>
                <a:lnTo>
                  <a:pt x="1264052" y="74787"/>
                </a:lnTo>
                <a:lnTo>
                  <a:pt x="1255003" y="52651"/>
                </a:lnTo>
                <a:lnTo>
                  <a:pt x="1246455" y="40005"/>
                </a:lnTo>
                <a:close/>
              </a:path>
              <a:path w="1496695" h="262890">
                <a:moveTo>
                  <a:pt x="1408781" y="101219"/>
                </a:moveTo>
                <a:lnTo>
                  <a:pt x="1354730" y="101219"/>
                </a:lnTo>
                <a:lnTo>
                  <a:pt x="1478047" y="262000"/>
                </a:lnTo>
                <a:lnTo>
                  <a:pt x="1496335" y="262000"/>
                </a:lnTo>
                <a:lnTo>
                  <a:pt x="1496335" y="157734"/>
                </a:lnTo>
                <a:lnTo>
                  <a:pt x="1453028" y="157734"/>
                </a:lnTo>
                <a:lnTo>
                  <a:pt x="1408781" y="101219"/>
                </a:lnTo>
                <a:close/>
              </a:path>
              <a:path w="1496695" h="262890">
                <a:moveTo>
                  <a:pt x="1333013" y="4445"/>
                </a:moveTo>
                <a:lnTo>
                  <a:pt x="1311423" y="4445"/>
                </a:lnTo>
                <a:lnTo>
                  <a:pt x="1311423" y="258699"/>
                </a:lnTo>
                <a:lnTo>
                  <a:pt x="1354730" y="258699"/>
                </a:lnTo>
                <a:lnTo>
                  <a:pt x="1354730" y="101219"/>
                </a:lnTo>
                <a:lnTo>
                  <a:pt x="1408781" y="101219"/>
                </a:lnTo>
                <a:lnTo>
                  <a:pt x="1333013" y="4445"/>
                </a:lnTo>
                <a:close/>
              </a:path>
              <a:path w="1496695" h="262890">
                <a:moveTo>
                  <a:pt x="1496335" y="4445"/>
                </a:moveTo>
                <a:lnTo>
                  <a:pt x="1453028" y="4445"/>
                </a:lnTo>
                <a:lnTo>
                  <a:pt x="1453028" y="157734"/>
                </a:lnTo>
                <a:lnTo>
                  <a:pt x="1496335" y="157734"/>
                </a:lnTo>
                <a:lnTo>
                  <a:pt x="1496335" y="4445"/>
                </a:lnTo>
                <a:close/>
              </a:path>
              <a:path w="1496695" h="262890">
                <a:moveTo>
                  <a:pt x="921135" y="101219"/>
                </a:moveTo>
                <a:lnTo>
                  <a:pt x="867063" y="101219"/>
                </a:lnTo>
                <a:lnTo>
                  <a:pt x="990342" y="262000"/>
                </a:lnTo>
                <a:lnTo>
                  <a:pt x="1008719" y="262000"/>
                </a:lnTo>
                <a:lnTo>
                  <a:pt x="1008719" y="157734"/>
                </a:lnTo>
                <a:lnTo>
                  <a:pt x="965373" y="157734"/>
                </a:lnTo>
                <a:lnTo>
                  <a:pt x="921135" y="101219"/>
                </a:lnTo>
                <a:close/>
              </a:path>
              <a:path w="1496695" h="262890">
                <a:moveTo>
                  <a:pt x="845384" y="4445"/>
                </a:moveTo>
                <a:lnTo>
                  <a:pt x="823718" y="4445"/>
                </a:lnTo>
                <a:lnTo>
                  <a:pt x="823718" y="258699"/>
                </a:lnTo>
                <a:lnTo>
                  <a:pt x="867063" y="258699"/>
                </a:lnTo>
                <a:lnTo>
                  <a:pt x="867063" y="101219"/>
                </a:lnTo>
                <a:lnTo>
                  <a:pt x="921135" y="101219"/>
                </a:lnTo>
                <a:lnTo>
                  <a:pt x="845384" y="4445"/>
                </a:lnTo>
                <a:close/>
              </a:path>
              <a:path w="1496695" h="262890">
                <a:moveTo>
                  <a:pt x="1008719" y="4445"/>
                </a:moveTo>
                <a:lnTo>
                  <a:pt x="965373" y="4445"/>
                </a:lnTo>
                <a:lnTo>
                  <a:pt x="965373" y="157734"/>
                </a:lnTo>
                <a:lnTo>
                  <a:pt x="1008719" y="157734"/>
                </a:lnTo>
                <a:lnTo>
                  <a:pt x="1008719" y="4445"/>
                </a:lnTo>
                <a:close/>
              </a:path>
              <a:path w="1496695" h="262890">
                <a:moveTo>
                  <a:pt x="348111" y="101219"/>
                </a:moveTo>
                <a:lnTo>
                  <a:pt x="294039" y="101219"/>
                </a:lnTo>
                <a:lnTo>
                  <a:pt x="417318" y="262000"/>
                </a:lnTo>
                <a:lnTo>
                  <a:pt x="435695" y="262000"/>
                </a:lnTo>
                <a:lnTo>
                  <a:pt x="435695" y="157734"/>
                </a:lnTo>
                <a:lnTo>
                  <a:pt x="392349" y="157734"/>
                </a:lnTo>
                <a:lnTo>
                  <a:pt x="348111" y="101219"/>
                </a:lnTo>
                <a:close/>
              </a:path>
              <a:path w="1496695" h="262890">
                <a:moveTo>
                  <a:pt x="272360" y="4445"/>
                </a:moveTo>
                <a:lnTo>
                  <a:pt x="250694" y="4445"/>
                </a:lnTo>
                <a:lnTo>
                  <a:pt x="250694" y="258699"/>
                </a:lnTo>
                <a:lnTo>
                  <a:pt x="294039" y="258699"/>
                </a:lnTo>
                <a:lnTo>
                  <a:pt x="294039" y="101219"/>
                </a:lnTo>
                <a:lnTo>
                  <a:pt x="348111" y="101219"/>
                </a:lnTo>
                <a:lnTo>
                  <a:pt x="272360" y="4445"/>
                </a:lnTo>
                <a:close/>
              </a:path>
              <a:path w="1496695" h="262890">
                <a:moveTo>
                  <a:pt x="435695" y="4445"/>
                </a:moveTo>
                <a:lnTo>
                  <a:pt x="392349" y="4445"/>
                </a:lnTo>
                <a:lnTo>
                  <a:pt x="392349" y="157734"/>
                </a:lnTo>
                <a:lnTo>
                  <a:pt x="435695" y="157734"/>
                </a:lnTo>
                <a:lnTo>
                  <a:pt x="435695" y="4445"/>
                </a:lnTo>
                <a:close/>
              </a:path>
            </a:pathLst>
          </a:custGeom>
          <a:solidFill>
            <a:srgbClr val="B03E9A"/>
          </a:solidFill>
        </p:spPr>
        <p:txBody>
          <a:bodyPr wrap="square" lIns="0" tIns="0" rIns="0" bIns="0" rtlCol="0"/>
          <a:lstStyle/>
          <a:p>
            <a:endParaRPr/>
          </a:p>
        </p:txBody>
      </p:sp>
      <p:sp>
        <p:nvSpPr>
          <p:cNvPr id="4" name="object 4"/>
          <p:cNvSpPr/>
          <p:nvPr/>
        </p:nvSpPr>
        <p:spPr>
          <a:xfrm>
            <a:off x="127215" y="718693"/>
            <a:ext cx="61594" cy="93980"/>
          </a:xfrm>
          <a:custGeom>
            <a:avLst/>
            <a:gdLst/>
            <a:ahLst/>
            <a:cxnLst/>
            <a:rect l="l" t="t" r="r" b="b"/>
            <a:pathLst>
              <a:path w="61594" h="93979">
                <a:moveTo>
                  <a:pt x="30505" y="0"/>
                </a:moveTo>
                <a:lnTo>
                  <a:pt x="0" y="93726"/>
                </a:lnTo>
                <a:lnTo>
                  <a:pt x="61023" y="93726"/>
                </a:lnTo>
                <a:lnTo>
                  <a:pt x="30505" y="0"/>
                </a:lnTo>
                <a:close/>
              </a:path>
            </a:pathLst>
          </a:custGeom>
          <a:ln w="3175">
            <a:solidFill>
              <a:srgbClr val="58134A"/>
            </a:solidFill>
          </a:ln>
        </p:spPr>
        <p:txBody>
          <a:bodyPr wrap="square" lIns="0" tIns="0" rIns="0" bIns="0" rtlCol="0"/>
          <a:lstStyle/>
          <a:p>
            <a:endParaRPr/>
          </a:p>
        </p:txBody>
      </p:sp>
      <p:sp>
        <p:nvSpPr>
          <p:cNvPr id="5" name="object 5"/>
          <p:cNvSpPr/>
          <p:nvPr/>
        </p:nvSpPr>
        <p:spPr>
          <a:xfrm>
            <a:off x="579208" y="681862"/>
            <a:ext cx="98183" cy="17741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41831" y="679069"/>
            <a:ext cx="130073" cy="18453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58011" y="644398"/>
            <a:ext cx="185420" cy="257810"/>
          </a:xfrm>
          <a:custGeom>
            <a:avLst/>
            <a:gdLst/>
            <a:ahLst/>
            <a:cxnLst/>
            <a:rect l="l" t="t" r="r" b="b"/>
            <a:pathLst>
              <a:path w="185419" h="257809">
                <a:moveTo>
                  <a:pt x="0" y="0"/>
                </a:moveTo>
                <a:lnTo>
                  <a:pt x="21589" y="0"/>
                </a:lnTo>
                <a:lnTo>
                  <a:pt x="141604" y="153288"/>
                </a:lnTo>
                <a:lnTo>
                  <a:pt x="141604" y="0"/>
                </a:lnTo>
                <a:lnTo>
                  <a:pt x="184911" y="0"/>
                </a:lnTo>
                <a:lnTo>
                  <a:pt x="184911" y="257555"/>
                </a:lnTo>
                <a:lnTo>
                  <a:pt x="166623" y="257555"/>
                </a:lnTo>
                <a:lnTo>
                  <a:pt x="43306" y="96774"/>
                </a:lnTo>
                <a:lnTo>
                  <a:pt x="43306" y="254253"/>
                </a:lnTo>
                <a:lnTo>
                  <a:pt x="0" y="254253"/>
                </a:lnTo>
                <a:lnTo>
                  <a:pt x="0" y="0"/>
                </a:lnTo>
                <a:close/>
              </a:path>
            </a:pathLst>
          </a:custGeom>
          <a:ln w="3175">
            <a:solidFill>
              <a:srgbClr val="58134A"/>
            </a:solidFill>
          </a:ln>
        </p:spPr>
        <p:txBody>
          <a:bodyPr wrap="square" lIns="0" tIns="0" rIns="0" bIns="0" rtlCol="0"/>
          <a:lstStyle/>
          <a:p>
            <a:endParaRPr/>
          </a:p>
        </p:txBody>
      </p:sp>
      <p:sp>
        <p:nvSpPr>
          <p:cNvPr id="8" name="object 8"/>
          <p:cNvSpPr/>
          <p:nvPr/>
        </p:nvSpPr>
        <p:spPr>
          <a:xfrm>
            <a:off x="870305" y="644398"/>
            <a:ext cx="185420" cy="257810"/>
          </a:xfrm>
          <a:custGeom>
            <a:avLst/>
            <a:gdLst/>
            <a:ahLst/>
            <a:cxnLst/>
            <a:rect l="l" t="t" r="r" b="b"/>
            <a:pathLst>
              <a:path w="185419" h="257809">
                <a:moveTo>
                  <a:pt x="0" y="0"/>
                </a:moveTo>
                <a:lnTo>
                  <a:pt x="21666" y="0"/>
                </a:lnTo>
                <a:lnTo>
                  <a:pt x="141655" y="153288"/>
                </a:lnTo>
                <a:lnTo>
                  <a:pt x="141655" y="0"/>
                </a:lnTo>
                <a:lnTo>
                  <a:pt x="185000" y="0"/>
                </a:lnTo>
                <a:lnTo>
                  <a:pt x="185000" y="257555"/>
                </a:lnTo>
                <a:lnTo>
                  <a:pt x="166623" y="257555"/>
                </a:lnTo>
                <a:lnTo>
                  <a:pt x="43345" y="96774"/>
                </a:lnTo>
                <a:lnTo>
                  <a:pt x="43345" y="254253"/>
                </a:lnTo>
                <a:lnTo>
                  <a:pt x="0" y="254253"/>
                </a:lnTo>
                <a:lnTo>
                  <a:pt x="0" y="0"/>
                </a:lnTo>
                <a:close/>
              </a:path>
            </a:pathLst>
          </a:custGeom>
          <a:ln w="3175">
            <a:solidFill>
              <a:srgbClr val="58134A"/>
            </a:solidFill>
          </a:ln>
        </p:spPr>
        <p:txBody>
          <a:bodyPr wrap="square" lIns="0" tIns="0" rIns="0" bIns="0" rtlCol="0"/>
          <a:lstStyle/>
          <a:p>
            <a:endParaRPr/>
          </a:p>
        </p:txBody>
      </p:sp>
      <p:sp>
        <p:nvSpPr>
          <p:cNvPr id="9" name="object 9"/>
          <p:cNvSpPr/>
          <p:nvPr/>
        </p:nvSpPr>
        <p:spPr>
          <a:xfrm>
            <a:off x="297281" y="644398"/>
            <a:ext cx="185420" cy="257810"/>
          </a:xfrm>
          <a:custGeom>
            <a:avLst/>
            <a:gdLst/>
            <a:ahLst/>
            <a:cxnLst/>
            <a:rect l="l" t="t" r="r" b="b"/>
            <a:pathLst>
              <a:path w="185420" h="257809">
                <a:moveTo>
                  <a:pt x="0" y="0"/>
                </a:moveTo>
                <a:lnTo>
                  <a:pt x="21666" y="0"/>
                </a:lnTo>
                <a:lnTo>
                  <a:pt x="141655" y="153288"/>
                </a:lnTo>
                <a:lnTo>
                  <a:pt x="141655" y="0"/>
                </a:lnTo>
                <a:lnTo>
                  <a:pt x="185000" y="0"/>
                </a:lnTo>
                <a:lnTo>
                  <a:pt x="185000" y="257555"/>
                </a:lnTo>
                <a:lnTo>
                  <a:pt x="166623" y="257555"/>
                </a:lnTo>
                <a:lnTo>
                  <a:pt x="43345" y="96774"/>
                </a:lnTo>
                <a:lnTo>
                  <a:pt x="43345" y="254253"/>
                </a:lnTo>
                <a:lnTo>
                  <a:pt x="0" y="254253"/>
                </a:lnTo>
                <a:lnTo>
                  <a:pt x="0" y="0"/>
                </a:lnTo>
                <a:close/>
              </a:path>
            </a:pathLst>
          </a:custGeom>
          <a:ln w="3175">
            <a:solidFill>
              <a:srgbClr val="58134A"/>
            </a:solidFill>
          </a:ln>
        </p:spPr>
        <p:txBody>
          <a:bodyPr wrap="square" lIns="0" tIns="0" rIns="0" bIns="0" rtlCol="0"/>
          <a:lstStyle/>
          <a:p>
            <a:endParaRPr/>
          </a:p>
        </p:txBody>
      </p:sp>
      <p:sp>
        <p:nvSpPr>
          <p:cNvPr id="10" name="object 10"/>
          <p:cNvSpPr/>
          <p:nvPr/>
        </p:nvSpPr>
        <p:spPr>
          <a:xfrm>
            <a:off x="535025" y="642747"/>
            <a:ext cx="188595" cy="255904"/>
          </a:xfrm>
          <a:custGeom>
            <a:avLst/>
            <a:gdLst/>
            <a:ahLst/>
            <a:cxnLst/>
            <a:rect l="l" t="t" r="r" b="b"/>
            <a:pathLst>
              <a:path w="188595" h="255905">
                <a:moveTo>
                  <a:pt x="67792" y="0"/>
                </a:moveTo>
                <a:lnTo>
                  <a:pt x="117528" y="8112"/>
                </a:lnTo>
                <a:lnTo>
                  <a:pt x="155778" y="32512"/>
                </a:lnTo>
                <a:lnTo>
                  <a:pt x="180163" y="70294"/>
                </a:lnTo>
                <a:lnTo>
                  <a:pt x="188290" y="118744"/>
                </a:lnTo>
                <a:lnTo>
                  <a:pt x="183012" y="168047"/>
                </a:lnTo>
                <a:lnTo>
                  <a:pt x="167179" y="206383"/>
                </a:lnTo>
                <a:lnTo>
                  <a:pt x="140791" y="233758"/>
                </a:lnTo>
                <a:lnTo>
                  <a:pt x="103848" y="250178"/>
                </a:lnTo>
                <a:lnTo>
                  <a:pt x="56349" y="255650"/>
                </a:lnTo>
                <a:lnTo>
                  <a:pt x="0" y="255650"/>
                </a:lnTo>
                <a:lnTo>
                  <a:pt x="0" y="1904"/>
                </a:lnTo>
                <a:lnTo>
                  <a:pt x="24455" y="1071"/>
                </a:lnTo>
                <a:lnTo>
                  <a:pt x="43907" y="476"/>
                </a:lnTo>
                <a:lnTo>
                  <a:pt x="58353" y="119"/>
                </a:lnTo>
                <a:lnTo>
                  <a:pt x="67792" y="0"/>
                </a:lnTo>
                <a:close/>
              </a:path>
            </a:pathLst>
          </a:custGeom>
          <a:ln w="3175">
            <a:solidFill>
              <a:srgbClr val="58134A"/>
            </a:solidFill>
          </a:ln>
        </p:spPr>
        <p:txBody>
          <a:bodyPr wrap="square" lIns="0" tIns="0" rIns="0" bIns="0" rtlCol="0"/>
          <a:lstStyle/>
          <a:p>
            <a:endParaRPr/>
          </a:p>
        </p:txBody>
      </p:sp>
      <p:sp>
        <p:nvSpPr>
          <p:cNvPr id="11" name="object 11"/>
          <p:cNvSpPr/>
          <p:nvPr/>
        </p:nvSpPr>
        <p:spPr>
          <a:xfrm>
            <a:off x="46587" y="640969"/>
            <a:ext cx="223520" cy="257810"/>
          </a:xfrm>
          <a:custGeom>
            <a:avLst/>
            <a:gdLst/>
            <a:ahLst/>
            <a:cxnLst/>
            <a:rect l="l" t="t" r="r" b="b"/>
            <a:pathLst>
              <a:path w="223520" h="257809">
                <a:moveTo>
                  <a:pt x="101253" y="0"/>
                </a:moveTo>
                <a:lnTo>
                  <a:pt x="121027" y="0"/>
                </a:lnTo>
                <a:lnTo>
                  <a:pt x="223147" y="257428"/>
                </a:lnTo>
                <a:lnTo>
                  <a:pt x="173389" y="257428"/>
                </a:lnTo>
                <a:lnTo>
                  <a:pt x="154834" y="205993"/>
                </a:lnTo>
                <a:lnTo>
                  <a:pt x="67792" y="205993"/>
                </a:lnTo>
                <a:lnTo>
                  <a:pt x="50107" y="257428"/>
                </a:lnTo>
                <a:lnTo>
                  <a:pt x="0" y="257428"/>
                </a:lnTo>
                <a:lnTo>
                  <a:pt x="101253" y="0"/>
                </a:lnTo>
                <a:close/>
              </a:path>
            </a:pathLst>
          </a:custGeom>
          <a:ln w="3175">
            <a:solidFill>
              <a:srgbClr val="58134A"/>
            </a:solidFill>
          </a:ln>
        </p:spPr>
        <p:txBody>
          <a:bodyPr wrap="square" lIns="0" tIns="0" rIns="0" bIns="0" rtlCol="0"/>
          <a:lstStyle/>
          <a:p>
            <a:endParaRPr/>
          </a:p>
        </p:txBody>
      </p:sp>
      <p:sp>
        <p:nvSpPr>
          <p:cNvPr id="12" name="object 12"/>
          <p:cNvSpPr/>
          <p:nvPr/>
        </p:nvSpPr>
        <p:spPr>
          <a:xfrm>
            <a:off x="1095908" y="639952"/>
            <a:ext cx="222250" cy="262890"/>
          </a:xfrm>
          <a:custGeom>
            <a:avLst/>
            <a:gdLst/>
            <a:ahLst/>
            <a:cxnLst/>
            <a:rect l="l" t="t" r="r" b="b"/>
            <a:pathLst>
              <a:path w="222250" h="262890">
                <a:moveTo>
                  <a:pt x="109232" y="0"/>
                </a:moveTo>
                <a:lnTo>
                  <a:pt x="157567" y="8477"/>
                </a:lnTo>
                <a:lnTo>
                  <a:pt x="193014" y="33909"/>
                </a:lnTo>
                <a:lnTo>
                  <a:pt x="214731" y="74787"/>
                </a:lnTo>
                <a:lnTo>
                  <a:pt x="221970" y="129286"/>
                </a:lnTo>
                <a:lnTo>
                  <a:pt x="220067" y="158382"/>
                </a:lnTo>
                <a:lnTo>
                  <a:pt x="204879" y="207099"/>
                </a:lnTo>
                <a:lnTo>
                  <a:pt x="174940" y="242510"/>
                </a:lnTo>
                <a:lnTo>
                  <a:pt x="132008" y="260520"/>
                </a:lnTo>
                <a:lnTo>
                  <a:pt x="105765" y="262763"/>
                </a:lnTo>
                <a:lnTo>
                  <a:pt x="81681" y="260544"/>
                </a:lnTo>
                <a:lnTo>
                  <a:pt x="42452" y="242724"/>
                </a:lnTo>
                <a:lnTo>
                  <a:pt x="15360" y="207599"/>
                </a:lnTo>
                <a:lnTo>
                  <a:pt x="1707" y="158692"/>
                </a:lnTo>
                <a:lnTo>
                  <a:pt x="0" y="129286"/>
                </a:lnTo>
                <a:lnTo>
                  <a:pt x="1859" y="103187"/>
                </a:lnTo>
                <a:lnTo>
                  <a:pt x="16732" y="57276"/>
                </a:lnTo>
                <a:lnTo>
                  <a:pt x="45856" y="21056"/>
                </a:lnTo>
                <a:lnTo>
                  <a:pt x="85603" y="2335"/>
                </a:lnTo>
                <a:lnTo>
                  <a:pt x="109232" y="0"/>
                </a:lnTo>
                <a:close/>
              </a:path>
            </a:pathLst>
          </a:custGeom>
          <a:ln w="3175">
            <a:solidFill>
              <a:srgbClr val="58134A"/>
            </a:solidFill>
          </a:ln>
        </p:spPr>
        <p:txBody>
          <a:bodyPr wrap="square" lIns="0" tIns="0" rIns="0" bIns="0" rtlCol="0"/>
          <a:lstStyle/>
          <a:p>
            <a:endParaRPr/>
          </a:p>
        </p:txBody>
      </p:sp>
      <p:sp>
        <p:nvSpPr>
          <p:cNvPr id="13" name="object 13"/>
          <p:cNvSpPr/>
          <p:nvPr/>
        </p:nvSpPr>
        <p:spPr>
          <a:xfrm>
            <a:off x="1587753" y="639191"/>
            <a:ext cx="3483102" cy="268859"/>
          </a:xfrm>
          <a:prstGeom prst="rect">
            <a:avLst/>
          </a:prstGeom>
          <a:blipFill>
            <a:blip r:embed="rId5" cstate="print"/>
            <a:stretch>
              <a:fillRect/>
            </a:stretch>
          </a:blipFill>
        </p:spPr>
        <p:txBody>
          <a:bodyPr wrap="square" lIns="0" tIns="0" rIns="0" bIns="0" rtlCol="0"/>
          <a:lstStyle/>
          <a:p>
            <a:endParaRPr/>
          </a:p>
        </p:txBody>
      </p:sp>
      <p:graphicFrame>
        <p:nvGraphicFramePr>
          <p:cNvPr id="14" name="object 14"/>
          <p:cNvGraphicFramePr>
            <a:graphicFrameLocks noGrp="1"/>
          </p:cNvGraphicFramePr>
          <p:nvPr/>
        </p:nvGraphicFramePr>
        <p:xfrm>
          <a:off x="590550" y="1219200"/>
          <a:ext cx="8172450" cy="5398770"/>
        </p:xfrm>
        <a:graphic>
          <a:graphicData uri="http://schemas.openxmlformats.org/drawingml/2006/table">
            <a:tbl>
              <a:tblPr firstRow="1" bandRow="1">
                <a:tableStyleId>{2D5ABB26-0587-4C30-8999-92F81FD0307C}</a:tableStyleId>
              </a:tblPr>
              <a:tblGrid>
                <a:gridCol w="2724150"/>
                <a:gridCol w="2724150"/>
                <a:gridCol w="2724150"/>
              </a:tblGrid>
              <a:tr h="871855">
                <a:tc>
                  <a:txBody>
                    <a:bodyPr/>
                    <a:lstStyle/>
                    <a:p>
                      <a:pPr marL="97790" marR="1272540" indent="76200">
                        <a:lnSpc>
                          <a:spcPct val="100000"/>
                        </a:lnSpc>
                        <a:spcBef>
                          <a:spcPts val="305"/>
                        </a:spcBef>
                      </a:pPr>
                      <a:r>
                        <a:rPr sz="2000" b="1" dirty="0">
                          <a:solidFill>
                            <a:srgbClr val="FFFFFF"/>
                          </a:solidFill>
                          <a:latin typeface="Trebuchet MS"/>
                          <a:cs typeface="Trebuchet MS"/>
                        </a:rPr>
                        <a:t>Purpose</a:t>
                      </a:r>
                      <a:r>
                        <a:rPr sz="2000" b="1" spc="-95" dirty="0">
                          <a:solidFill>
                            <a:srgbClr val="FFFFFF"/>
                          </a:solidFill>
                          <a:latin typeface="Trebuchet MS"/>
                          <a:cs typeface="Trebuchet MS"/>
                        </a:rPr>
                        <a:t> </a:t>
                      </a:r>
                      <a:r>
                        <a:rPr sz="2000" b="1" dirty="0">
                          <a:solidFill>
                            <a:srgbClr val="FFFFFF"/>
                          </a:solidFill>
                          <a:latin typeface="Trebuchet MS"/>
                          <a:cs typeface="Trebuchet MS"/>
                        </a:rPr>
                        <a:t>of  application</a:t>
                      </a:r>
                      <a:endParaRPr sz="2000" dirty="0">
                        <a:latin typeface="Trebuchet MS"/>
                        <a:cs typeface="Trebuchet MS"/>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83C68"/>
                    </a:solidFill>
                  </a:tcPr>
                </a:tc>
                <a:tc>
                  <a:txBody>
                    <a:bodyPr/>
                    <a:lstStyle/>
                    <a:p>
                      <a:pPr marL="326390">
                        <a:lnSpc>
                          <a:spcPct val="100000"/>
                        </a:lnSpc>
                        <a:spcBef>
                          <a:spcPts val="305"/>
                        </a:spcBef>
                      </a:pPr>
                      <a:r>
                        <a:rPr sz="2000" b="1" spc="-15" dirty="0">
                          <a:solidFill>
                            <a:srgbClr val="FFFFFF"/>
                          </a:solidFill>
                          <a:latin typeface="Trebuchet MS"/>
                          <a:cs typeface="Trebuchet MS"/>
                        </a:rPr>
                        <a:t>Parametric</a:t>
                      </a:r>
                      <a:r>
                        <a:rPr sz="2000" b="1" spc="-50" dirty="0">
                          <a:solidFill>
                            <a:srgbClr val="FFFFFF"/>
                          </a:solidFill>
                          <a:latin typeface="Trebuchet MS"/>
                          <a:cs typeface="Trebuchet MS"/>
                        </a:rPr>
                        <a:t> </a:t>
                      </a:r>
                      <a:r>
                        <a:rPr sz="2000" b="1" spc="-5" dirty="0">
                          <a:solidFill>
                            <a:srgbClr val="FFFFFF"/>
                          </a:solidFill>
                          <a:latin typeface="Trebuchet MS"/>
                          <a:cs typeface="Trebuchet MS"/>
                        </a:rPr>
                        <a:t>test</a:t>
                      </a:r>
                      <a:endParaRPr sz="2000">
                        <a:latin typeface="Trebuchet MS"/>
                        <a:cs typeface="Trebuchet MS"/>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83C68"/>
                    </a:solidFill>
                  </a:tcPr>
                </a:tc>
                <a:tc>
                  <a:txBody>
                    <a:bodyPr/>
                    <a:lstStyle/>
                    <a:p>
                      <a:pPr marL="250825">
                        <a:lnSpc>
                          <a:spcPct val="100000"/>
                        </a:lnSpc>
                        <a:spcBef>
                          <a:spcPts val="305"/>
                        </a:spcBef>
                      </a:pPr>
                      <a:r>
                        <a:rPr sz="2000" b="1" spc="-15" dirty="0">
                          <a:solidFill>
                            <a:srgbClr val="FFFFFF"/>
                          </a:solidFill>
                          <a:latin typeface="Trebuchet MS"/>
                          <a:cs typeface="Trebuchet MS"/>
                        </a:rPr>
                        <a:t>Non-Parametric</a:t>
                      </a:r>
                      <a:r>
                        <a:rPr sz="2000" b="1" spc="-55" dirty="0">
                          <a:solidFill>
                            <a:srgbClr val="FFFFFF"/>
                          </a:solidFill>
                          <a:latin typeface="Trebuchet MS"/>
                          <a:cs typeface="Trebuchet MS"/>
                        </a:rPr>
                        <a:t> </a:t>
                      </a:r>
                      <a:r>
                        <a:rPr sz="2000" b="1" spc="-5" dirty="0">
                          <a:solidFill>
                            <a:srgbClr val="FFFFFF"/>
                          </a:solidFill>
                          <a:latin typeface="Trebuchet MS"/>
                          <a:cs typeface="Trebuchet MS"/>
                        </a:rPr>
                        <a:t>test</a:t>
                      </a:r>
                      <a:endParaRPr sz="2000">
                        <a:latin typeface="Trebuchet MS"/>
                        <a:cs typeface="Trebuchet MS"/>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83C68"/>
                    </a:solidFill>
                  </a:tcPr>
                </a:tc>
              </a:tr>
              <a:tr h="871855">
                <a:tc>
                  <a:txBody>
                    <a:bodyPr/>
                    <a:lstStyle/>
                    <a:p>
                      <a:pPr marL="97790" marR="507365">
                        <a:lnSpc>
                          <a:spcPct val="100000"/>
                        </a:lnSpc>
                        <a:spcBef>
                          <a:spcPts val="315"/>
                        </a:spcBef>
                      </a:pPr>
                      <a:r>
                        <a:rPr sz="1800" spc="-5" dirty="0">
                          <a:latin typeface="Trebuchet MS"/>
                          <a:cs typeface="Trebuchet MS"/>
                        </a:rPr>
                        <a:t>Comparison of </a:t>
                      </a:r>
                      <a:r>
                        <a:rPr sz="1800" spc="-10" dirty="0">
                          <a:latin typeface="Trebuchet MS"/>
                          <a:cs typeface="Trebuchet MS"/>
                        </a:rPr>
                        <a:t>two  </a:t>
                      </a:r>
                      <a:r>
                        <a:rPr sz="1800" spc="-5" dirty="0">
                          <a:latin typeface="Trebuchet MS"/>
                          <a:cs typeface="Trebuchet MS"/>
                        </a:rPr>
                        <a:t>independent</a:t>
                      </a:r>
                      <a:r>
                        <a:rPr sz="1800" spc="-60" dirty="0">
                          <a:latin typeface="Trebuchet MS"/>
                          <a:cs typeface="Trebuchet MS"/>
                        </a:rPr>
                        <a:t> </a:t>
                      </a:r>
                      <a:r>
                        <a:rPr sz="1800" spc="-5" dirty="0">
                          <a:latin typeface="Trebuchet MS"/>
                          <a:cs typeface="Trebuchet MS"/>
                        </a:rPr>
                        <a:t>groups.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CED3"/>
                    </a:solidFill>
                  </a:tcPr>
                </a:tc>
                <a:tc>
                  <a:txBody>
                    <a:bodyPr/>
                    <a:lstStyle/>
                    <a:p>
                      <a:pPr marL="97790" marR="157480">
                        <a:lnSpc>
                          <a:spcPct val="100000"/>
                        </a:lnSpc>
                        <a:spcBef>
                          <a:spcPts val="315"/>
                        </a:spcBef>
                      </a:pPr>
                      <a:r>
                        <a:rPr sz="1800" spc="-5" dirty="0">
                          <a:latin typeface="Trebuchet MS"/>
                          <a:cs typeface="Trebuchet MS"/>
                        </a:rPr>
                        <a:t>‘t’-test for independent  </a:t>
                      </a:r>
                      <a:r>
                        <a:rPr sz="1800" dirty="0">
                          <a:latin typeface="Trebuchet MS"/>
                          <a:cs typeface="Trebuchet MS"/>
                        </a:rPr>
                        <a:t>samples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CED3"/>
                    </a:solidFill>
                  </a:tcPr>
                </a:tc>
                <a:tc>
                  <a:txBody>
                    <a:bodyPr/>
                    <a:lstStyle/>
                    <a:p>
                      <a:pPr marL="98425">
                        <a:lnSpc>
                          <a:spcPct val="100000"/>
                        </a:lnSpc>
                        <a:spcBef>
                          <a:spcPts val="315"/>
                        </a:spcBef>
                      </a:pPr>
                      <a:r>
                        <a:rPr sz="1800" spc="-10" dirty="0">
                          <a:latin typeface="Trebuchet MS"/>
                          <a:cs typeface="Trebuchet MS"/>
                        </a:rPr>
                        <a:t>Wilcoxon </a:t>
                      </a:r>
                      <a:r>
                        <a:rPr sz="1800" dirty="0">
                          <a:latin typeface="Trebuchet MS"/>
                          <a:cs typeface="Trebuchet MS"/>
                        </a:rPr>
                        <a:t>rank sum</a:t>
                      </a:r>
                      <a:r>
                        <a:rPr sz="1800" spc="-30" dirty="0">
                          <a:latin typeface="Trebuchet MS"/>
                          <a:cs typeface="Trebuchet MS"/>
                        </a:rPr>
                        <a:t> </a:t>
                      </a:r>
                      <a:r>
                        <a:rPr sz="1800" spc="-5" dirty="0">
                          <a:latin typeface="Trebuchet MS"/>
                          <a:cs typeface="Trebuchet MS"/>
                        </a:rPr>
                        <a:t>test</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6CED3"/>
                    </a:solidFill>
                  </a:tcPr>
                </a:tc>
              </a:tr>
              <a:tr h="927735">
                <a:tc>
                  <a:txBody>
                    <a:bodyPr/>
                    <a:lstStyle/>
                    <a:p>
                      <a:pPr marL="97790" marR="666750">
                        <a:lnSpc>
                          <a:spcPct val="100000"/>
                        </a:lnSpc>
                        <a:spcBef>
                          <a:spcPts val="315"/>
                        </a:spcBef>
                      </a:pPr>
                      <a:r>
                        <a:rPr sz="1800" spc="-60" dirty="0">
                          <a:latin typeface="Trebuchet MS"/>
                          <a:cs typeface="Trebuchet MS"/>
                        </a:rPr>
                        <a:t>Test </a:t>
                      </a:r>
                      <a:r>
                        <a:rPr sz="1800" spc="-5" dirty="0">
                          <a:latin typeface="Trebuchet MS"/>
                          <a:cs typeface="Trebuchet MS"/>
                        </a:rPr>
                        <a:t>the difference  between </a:t>
                      </a:r>
                      <a:r>
                        <a:rPr sz="1800" dirty="0">
                          <a:latin typeface="Trebuchet MS"/>
                          <a:cs typeface="Trebuchet MS"/>
                        </a:rPr>
                        <a:t>paired  </a:t>
                      </a:r>
                      <a:r>
                        <a:rPr sz="1800" spc="-5" dirty="0">
                          <a:latin typeface="Trebuchet MS"/>
                          <a:cs typeface="Trebuchet MS"/>
                        </a:rPr>
                        <a:t>observation</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marL="97790">
                        <a:lnSpc>
                          <a:spcPct val="100000"/>
                        </a:lnSpc>
                        <a:spcBef>
                          <a:spcPts val="315"/>
                        </a:spcBef>
                      </a:pPr>
                      <a:r>
                        <a:rPr sz="1800" spc="-5" dirty="0">
                          <a:latin typeface="Trebuchet MS"/>
                          <a:cs typeface="Trebuchet MS"/>
                        </a:rPr>
                        <a:t>‘t’-test </a:t>
                      </a:r>
                      <a:r>
                        <a:rPr sz="1800" spc="-10" dirty="0">
                          <a:latin typeface="Trebuchet MS"/>
                          <a:cs typeface="Trebuchet MS"/>
                        </a:rPr>
                        <a:t>for</a:t>
                      </a:r>
                      <a:r>
                        <a:rPr sz="1800" spc="-5" dirty="0">
                          <a:latin typeface="Trebuchet MS"/>
                          <a:cs typeface="Trebuchet MS"/>
                        </a:rPr>
                        <a:t> paired</a:t>
                      </a:r>
                      <a:endParaRPr sz="1800">
                        <a:latin typeface="Trebuchet MS"/>
                        <a:cs typeface="Trebuchet MS"/>
                      </a:endParaRPr>
                    </a:p>
                    <a:p>
                      <a:pPr marL="97790">
                        <a:lnSpc>
                          <a:spcPct val="100000"/>
                        </a:lnSpc>
                      </a:pPr>
                      <a:r>
                        <a:rPr sz="1800" spc="-5" dirty="0">
                          <a:latin typeface="Trebuchet MS"/>
                          <a:cs typeface="Trebuchet MS"/>
                        </a:rPr>
                        <a:t>observation</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marL="98425">
                        <a:lnSpc>
                          <a:spcPct val="100000"/>
                        </a:lnSpc>
                        <a:spcBef>
                          <a:spcPts val="315"/>
                        </a:spcBef>
                      </a:pPr>
                      <a:r>
                        <a:rPr sz="1800" spc="-10" dirty="0">
                          <a:latin typeface="Trebuchet MS"/>
                          <a:cs typeface="Trebuchet MS"/>
                        </a:rPr>
                        <a:t>Wilcoxon</a:t>
                      </a:r>
                      <a:r>
                        <a:rPr sz="1800" spc="-15" dirty="0">
                          <a:latin typeface="Trebuchet MS"/>
                          <a:cs typeface="Trebuchet MS"/>
                        </a:rPr>
                        <a:t> </a:t>
                      </a:r>
                      <a:r>
                        <a:rPr sz="1800" dirty="0">
                          <a:latin typeface="Trebuchet MS"/>
                          <a:cs typeface="Trebuchet MS"/>
                        </a:rPr>
                        <a:t>signed-rank</a:t>
                      </a:r>
                      <a:endParaRPr sz="1800">
                        <a:latin typeface="Trebuchet MS"/>
                        <a:cs typeface="Trebuchet MS"/>
                      </a:endParaRPr>
                    </a:p>
                    <a:p>
                      <a:pPr marL="98425">
                        <a:lnSpc>
                          <a:spcPct val="100000"/>
                        </a:lnSpc>
                      </a:pPr>
                      <a:r>
                        <a:rPr sz="1800" spc="-5" dirty="0">
                          <a:latin typeface="Trebuchet MS"/>
                          <a:cs typeface="Trebuchet MS"/>
                        </a:rPr>
                        <a:t>test</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r>
              <a:tr h="871855">
                <a:tc>
                  <a:txBody>
                    <a:bodyPr/>
                    <a:lstStyle/>
                    <a:p>
                      <a:pPr marL="97790">
                        <a:lnSpc>
                          <a:spcPct val="100000"/>
                        </a:lnSpc>
                        <a:spcBef>
                          <a:spcPts val="315"/>
                        </a:spcBef>
                      </a:pPr>
                      <a:r>
                        <a:rPr sz="1800" spc="-5" dirty="0">
                          <a:latin typeface="Trebuchet MS"/>
                          <a:cs typeface="Trebuchet MS"/>
                        </a:rPr>
                        <a:t>Comparison of</a:t>
                      </a:r>
                      <a:r>
                        <a:rPr sz="1800" spc="-45" dirty="0">
                          <a:latin typeface="Trebuchet MS"/>
                          <a:cs typeface="Trebuchet MS"/>
                        </a:rPr>
                        <a:t> </a:t>
                      </a:r>
                      <a:r>
                        <a:rPr sz="1800" spc="-5" dirty="0">
                          <a:latin typeface="Trebuchet MS"/>
                          <a:cs typeface="Trebuchet MS"/>
                        </a:rPr>
                        <a:t>several</a:t>
                      </a:r>
                      <a:endParaRPr sz="1800">
                        <a:latin typeface="Trebuchet MS"/>
                        <a:cs typeface="Trebuchet MS"/>
                      </a:endParaRPr>
                    </a:p>
                    <a:p>
                      <a:pPr marL="97790">
                        <a:lnSpc>
                          <a:spcPct val="100000"/>
                        </a:lnSpc>
                        <a:spcBef>
                          <a:spcPts val="5"/>
                        </a:spcBef>
                      </a:pPr>
                      <a:r>
                        <a:rPr sz="1800" spc="-5" dirty="0">
                          <a:latin typeface="Trebuchet MS"/>
                          <a:cs typeface="Trebuchet MS"/>
                        </a:rPr>
                        <a:t>groups</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marL="97790">
                        <a:lnSpc>
                          <a:spcPct val="100000"/>
                        </a:lnSpc>
                        <a:spcBef>
                          <a:spcPts val="315"/>
                        </a:spcBef>
                      </a:pPr>
                      <a:r>
                        <a:rPr sz="1800" spc="-40" dirty="0">
                          <a:latin typeface="Trebuchet MS"/>
                          <a:cs typeface="Trebuchet MS"/>
                        </a:rPr>
                        <a:t>ANOVA</a:t>
                      </a:r>
                      <a:endParaRPr sz="180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marL="98425">
                        <a:lnSpc>
                          <a:spcPct val="100000"/>
                        </a:lnSpc>
                        <a:spcBef>
                          <a:spcPts val="315"/>
                        </a:spcBef>
                      </a:pPr>
                      <a:r>
                        <a:rPr sz="1800" spc="-10" dirty="0">
                          <a:latin typeface="Trebuchet MS"/>
                          <a:cs typeface="Trebuchet MS"/>
                        </a:rPr>
                        <a:t>Kruskal-Wallis</a:t>
                      </a:r>
                      <a:r>
                        <a:rPr sz="1800" spc="-25" dirty="0">
                          <a:latin typeface="Trebuchet MS"/>
                          <a:cs typeface="Trebuchet MS"/>
                        </a:rPr>
                        <a:t> </a:t>
                      </a:r>
                      <a:r>
                        <a:rPr sz="1800" spc="-10" dirty="0">
                          <a:latin typeface="Trebuchet MS"/>
                          <a:cs typeface="Trebuchet MS"/>
                        </a:rPr>
                        <a:t>test</a:t>
                      </a:r>
                      <a:endParaRPr sz="1800" dirty="0">
                        <a:latin typeface="Trebuchet MS"/>
                        <a:cs typeface="Trebuchet MS"/>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r>
              <a:tr h="927735">
                <a:tc>
                  <a:txBody>
                    <a:bodyPr/>
                    <a:lstStyle/>
                    <a:p>
                      <a:pPr marL="97790" marR="447040">
                        <a:lnSpc>
                          <a:spcPct val="100000"/>
                        </a:lnSpc>
                        <a:spcBef>
                          <a:spcPts val="320"/>
                        </a:spcBef>
                      </a:pPr>
                      <a:r>
                        <a:rPr sz="1800" spc="-5" dirty="0">
                          <a:latin typeface="Trebuchet MS"/>
                          <a:cs typeface="Trebuchet MS"/>
                        </a:rPr>
                        <a:t>Quantify </a:t>
                      </a:r>
                      <a:r>
                        <a:rPr sz="1800" dirty="0">
                          <a:latin typeface="Trebuchet MS"/>
                          <a:cs typeface="Trebuchet MS"/>
                        </a:rPr>
                        <a:t>linear  </a:t>
                      </a:r>
                      <a:r>
                        <a:rPr sz="1800" spc="-5" dirty="0">
                          <a:latin typeface="Trebuchet MS"/>
                          <a:cs typeface="Trebuchet MS"/>
                        </a:rPr>
                        <a:t>relationship between  two</a:t>
                      </a:r>
                      <a:r>
                        <a:rPr sz="1800" spc="-20" dirty="0">
                          <a:latin typeface="Trebuchet MS"/>
                          <a:cs typeface="Trebuchet MS"/>
                        </a:rPr>
                        <a:t> </a:t>
                      </a:r>
                      <a:r>
                        <a:rPr sz="1800" spc="-5" dirty="0">
                          <a:latin typeface="Trebuchet MS"/>
                          <a:cs typeface="Trebuchet MS"/>
                        </a:rPr>
                        <a:t>variables</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marL="97790">
                        <a:lnSpc>
                          <a:spcPct val="100000"/>
                        </a:lnSpc>
                        <a:spcBef>
                          <a:spcPts val="320"/>
                        </a:spcBef>
                      </a:pPr>
                      <a:r>
                        <a:rPr sz="1800" spc="-25" dirty="0">
                          <a:latin typeface="Trebuchet MS"/>
                          <a:cs typeface="Trebuchet MS"/>
                        </a:rPr>
                        <a:t>Pearson’s</a:t>
                      </a:r>
                      <a:r>
                        <a:rPr sz="1800" spc="-30" dirty="0">
                          <a:latin typeface="Trebuchet MS"/>
                          <a:cs typeface="Trebuchet MS"/>
                        </a:rPr>
                        <a:t> </a:t>
                      </a:r>
                      <a:r>
                        <a:rPr sz="1800" spc="-5" dirty="0">
                          <a:latin typeface="Trebuchet MS"/>
                          <a:cs typeface="Trebuchet MS"/>
                        </a:rPr>
                        <a:t>Correlation</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c>
                  <a:txBody>
                    <a:bodyPr/>
                    <a:lstStyle/>
                    <a:p>
                      <a:pPr marL="98425" marR="887094">
                        <a:lnSpc>
                          <a:spcPct val="100000"/>
                        </a:lnSpc>
                        <a:spcBef>
                          <a:spcPts val="320"/>
                        </a:spcBef>
                      </a:pPr>
                      <a:r>
                        <a:rPr sz="1800" spc="-15" dirty="0">
                          <a:latin typeface="Trebuchet MS"/>
                          <a:cs typeface="Trebuchet MS"/>
                        </a:rPr>
                        <a:t>Spearman’s</a:t>
                      </a:r>
                      <a:r>
                        <a:rPr sz="1800" spc="-80" dirty="0">
                          <a:latin typeface="Trebuchet MS"/>
                          <a:cs typeface="Trebuchet MS"/>
                        </a:rPr>
                        <a:t> </a:t>
                      </a:r>
                      <a:r>
                        <a:rPr sz="1800" spc="-5" dirty="0">
                          <a:latin typeface="Trebuchet MS"/>
                          <a:cs typeface="Trebuchet MS"/>
                        </a:rPr>
                        <a:t>Rank  Correlation</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E8EB"/>
                    </a:solidFill>
                  </a:tcPr>
                </a:tc>
              </a:tr>
              <a:tr h="927735">
                <a:tc>
                  <a:txBody>
                    <a:bodyPr/>
                    <a:lstStyle/>
                    <a:p>
                      <a:pPr marL="97790" marR="104139">
                        <a:lnSpc>
                          <a:spcPct val="100000"/>
                        </a:lnSpc>
                        <a:spcBef>
                          <a:spcPts val="320"/>
                        </a:spcBef>
                      </a:pPr>
                      <a:r>
                        <a:rPr sz="1800" spc="-60" dirty="0">
                          <a:latin typeface="Trebuchet MS"/>
                          <a:cs typeface="Trebuchet MS"/>
                        </a:rPr>
                        <a:t>Test </a:t>
                      </a:r>
                      <a:r>
                        <a:rPr sz="1800" spc="-5" dirty="0">
                          <a:latin typeface="Trebuchet MS"/>
                          <a:cs typeface="Trebuchet MS"/>
                        </a:rPr>
                        <a:t>the association  between two qualitative  variables</a:t>
                      </a:r>
                      <a:endParaRPr sz="180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marR="625475" algn="ctr">
                        <a:lnSpc>
                          <a:spcPct val="100000"/>
                        </a:lnSpc>
                        <a:spcBef>
                          <a:spcPts val="320"/>
                        </a:spcBef>
                      </a:pPr>
                      <a:r>
                        <a:rPr sz="1800" dirty="0">
                          <a:latin typeface="Trebuchet MS"/>
                          <a:cs typeface="Trebuchet MS"/>
                        </a:rPr>
                        <a:t>_</a:t>
                      </a: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c>
                  <a:txBody>
                    <a:bodyPr/>
                    <a:lstStyle/>
                    <a:p>
                      <a:pPr marL="98425">
                        <a:lnSpc>
                          <a:spcPct val="100000"/>
                        </a:lnSpc>
                        <a:spcBef>
                          <a:spcPts val="320"/>
                        </a:spcBef>
                      </a:pPr>
                      <a:r>
                        <a:rPr sz="1800" spc="-5" dirty="0">
                          <a:latin typeface="Trebuchet MS"/>
                          <a:cs typeface="Trebuchet MS"/>
                        </a:rPr>
                        <a:t>Chi-square</a:t>
                      </a:r>
                      <a:r>
                        <a:rPr sz="1800" spc="-20" dirty="0">
                          <a:latin typeface="Trebuchet MS"/>
                          <a:cs typeface="Trebuchet MS"/>
                        </a:rPr>
                        <a:t> </a:t>
                      </a:r>
                      <a:r>
                        <a:rPr sz="1800" spc="-5" dirty="0">
                          <a:latin typeface="Trebuchet MS"/>
                          <a:cs typeface="Trebuchet MS"/>
                        </a:rPr>
                        <a:t>test</a:t>
                      </a:r>
                      <a:endParaRPr sz="1800" dirty="0">
                        <a:latin typeface="Trebuchet MS"/>
                        <a:cs typeface="Trebuchet MS"/>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CED3"/>
                    </a:solidFill>
                  </a:tcPr>
                </a:tc>
              </a:tr>
            </a:tbl>
          </a:graphicData>
        </a:graphic>
      </p:graphicFrame>
      <p:sp>
        <p:nvSpPr>
          <p:cNvPr id="15" name="object 15"/>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381000" y="1601850"/>
            <a:ext cx="8458200" cy="4712571"/>
          </a:xfrm>
          <a:prstGeom prst="rect">
            <a:avLst/>
          </a:prstGeom>
        </p:spPr>
        <p:txBody>
          <a:bodyPr vert="horz" wrap="square" lIns="0" tIns="45719" rIns="0" bIns="0" rtlCol="0">
            <a:spAutoFit/>
          </a:bodyPr>
          <a:lstStyle/>
          <a:p>
            <a:pPr marL="469900" marR="5080" indent="-457200">
              <a:lnSpc>
                <a:spcPct val="90000"/>
              </a:lnSpc>
              <a:spcBef>
                <a:spcPts val="359"/>
              </a:spcBef>
              <a:buFont typeface="+mj-lt"/>
              <a:buAutoNum type="arabicPeriod"/>
            </a:pPr>
            <a:r>
              <a:rPr sz="2400" spc="-5" dirty="0">
                <a:solidFill>
                  <a:srgbClr val="852E74"/>
                </a:solidFill>
                <a:latin typeface="Trebuchet MS"/>
                <a:cs typeface="Trebuchet MS"/>
              </a:rPr>
              <a:t>Students </a:t>
            </a:r>
            <a:r>
              <a:rPr sz="2400" dirty="0" smtClean="0">
                <a:solidFill>
                  <a:srgbClr val="852E74"/>
                </a:solidFill>
                <a:latin typeface="Trebuchet MS"/>
                <a:cs typeface="Trebuchet MS"/>
              </a:rPr>
              <a:t>t-</a:t>
            </a:r>
            <a:r>
              <a:rPr sz="2400" spc="-5" dirty="0" smtClean="0">
                <a:solidFill>
                  <a:srgbClr val="852E74"/>
                </a:solidFill>
                <a:latin typeface="Trebuchet MS"/>
                <a:cs typeface="Trebuchet MS"/>
              </a:rPr>
              <a:t>tests </a:t>
            </a:r>
            <a:r>
              <a:rPr sz="2400" spc="-5" dirty="0">
                <a:latin typeface="Trebuchet MS"/>
                <a:cs typeface="Trebuchet MS"/>
              </a:rPr>
              <a:t>- A statistical </a:t>
            </a:r>
            <a:r>
              <a:rPr sz="2400" spc="-10" dirty="0">
                <a:latin typeface="Trebuchet MS"/>
                <a:cs typeface="Trebuchet MS"/>
              </a:rPr>
              <a:t>criterion </a:t>
            </a:r>
            <a:r>
              <a:rPr sz="2400" spc="-5" dirty="0">
                <a:latin typeface="Trebuchet MS"/>
                <a:cs typeface="Trebuchet MS"/>
              </a:rPr>
              <a:t>to test the  </a:t>
            </a:r>
            <a:r>
              <a:rPr sz="2400" spc="-10" dirty="0">
                <a:latin typeface="Trebuchet MS"/>
                <a:cs typeface="Trebuchet MS"/>
              </a:rPr>
              <a:t>hypothesis </a:t>
            </a:r>
            <a:r>
              <a:rPr sz="2400" spc="-5" dirty="0">
                <a:latin typeface="Trebuchet MS"/>
                <a:cs typeface="Trebuchet MS"/>
              </a:rPr>
              <a:t>that mean is superficial value, or </a:t>
            </a:r>
            <a:r>
              <a:rPr sz="2400" spc="-10" dirty="0">
                <a:latin typeface="Trebuchet MS"/>
                <a:cs typeface="Trebuchet MS"/>
              </a:rPr>
              <a:t>that  </a:t>
            </a:r>
            <a:r>
              <a:rPr sz="2400" spc="-5" dirty="0">
                <a:latin typeface="Trebuchet MS"/>
                <a:cs typeface="Trebuchet MS"/>
              </a:rPr>
              <a:t>specified difference, or no difference </a:t>
            </a:r>
            <a:r>
              <a:rPr sz="2400" spc="-10" dirty="0">
                <a:latin typeface="Trebuchet MS"/>
                <a:cs typeface="Trebuchet MS"/>
              </a:rPr>
              <a:t>exists  between two means. </a:t>
            </a:r>
            <a:r>
              <a:rPr sz="2400" spc="-5" dirty="0">
                <a:latin typeface="Trebuchet MS"/>
                <a:cs typeface="Trebuchet MS"/>
              </a:rPr>
              <a:t>It requires </a:t>
            </a:r>
            <a:r>
              <a:rPr sz="2400" spc="-10" dirty="0">
                <a:latin typeface="Trebuchet MS"/>
                <a:cs typeface="Trebuchet MS"/>
              </a:rPr>
              <a:t>Gaussian  distribution </a:t>
            </a:r>
            <a:r>
              <a:rPr sz="2400" spc="-5" dirty="0">
                <a:latin typeface="Trebuchet MS"/>
                <a:cs typeface="Trebuchet MS"/>
              </a:rPr>
              <a:t>of the values, but is used </a:t>
            </a:r>
            <a:r>
              <a:rPr sz="2400" spc="-10" dirty="0">
                <a:latin typeface="Trebuchet MS"/>
                <a:cs typeface="Trebuchet MS"/>
              </a:rPr>
              <a:t>when </a:t>
            </a:r>
            <a:r>
              <a:rPr sz="2400" spc="-5" dirty="0">
                <a:latin typeface="Trebuchet MS"/>
                <a:cs typeface="Trebuchet MS"/>
              </a:rPr>
              <a:t>SD is </a:t>
            </a:r>
            <a:r>
              <a:rPr sz="2400" spc="-10" dirty="0">
                <a:latin typeface="Trebuchet MS"/>
                <a:cs typeface="Trebuchet MS"/>
              </a:rPr>
              <a:t>not  known.</a:t>
            </a:r>
            <a:endParaRPr sz="2400" dirty="0">
              <a:latin typeface="Trebuchet MS"/>
              <a:cs typeface="Trebuchet MS"/>
            </a:endParaRPr>
          </a:p>
          <a:p>
            <a:pPr marL="457200" indent="-457200">
              <a:lnSpc>
                <a:spcPct val="100000"/>
              </a:lnSpc>
              <a:spcBef>
                <a:spcPts val="15"/>
              </a:spcBef>
              <a:buFont typeface="+mj-lt"/>
              <a:buAutoNum type="arabicPeriod"/>
            </a:pPr>
            <a:endParaRPr sz="2400" dirty="0">
              <a:latin typeface="Times New Roman"/>
              <a:cs typeface="Times New Roman"/>
            </a:endParaRPr>
          </a:p>
          <a:p>
            <a:pPr marL="469900" marR="450215" indent="-457200">
              <a:lnSpc>
                <a:spcPct val="90000"/>
              </a:lnSpc>
              <a:buFont typeface="+mj-lt"/>
              <a:buAutoNum type="arabicPeriod"/>
            </a:pPr>
            <a:r>
              <a:rPr sz="2400" spc="-15" dirty="0">
                <a:solidFill>
                  <a:srgbClr val="852E74"/>
                </a:solidFill>
                <a:latin typeface="Trebuchet MS"/>
                <a:cs typeface="Trebuchet MS"/>
              </a:rPr>
              <a:t>Proportion </a:t>
            </a:r>
            <a:r>
              <a:rPr sz="2400" spc="-5" dirty="0" smtClean="0">
                <a:solidFill>
                  <a:srgbClr val="852E74"/>
                </a:solidFill>
                <a:latin typeface="Trebuchet MS"/>
                <a:cs typeface="Trebuchet MS"/>
              </a:rPr>
              <a:t>test</a:t>
            </a:r>
            <a:r>
              <a:rPr lang="en-IN" sz="2400" spc="-5" dirty="0" smtClean="0">
                <a:solidFill>
                  <a:srgbClr val="852E74"/>
                </a:solidFill>
                <a:latin typeface="Trebuchet MS"/>
                <a:cs typeface="Trebuchet MS"/>
              </a:rPr>
              <a:t> (z-score)</a:t>
            </a:r>
            <a:r>
              <a:rPr sz="2400" spc="-5" dirty="0" smtClean="0">
                <a:solidFill>
                  <a:srgbClr val="852E74"/>
                </a:solidFill>
                <a:latin typeface="Trebuchet MS"/>
                <a:cs typeface="Trebuchet MS"/>
              </a:rPr>
              <a:t> </a:t>
            </a:r>
            <a:r>
              <a:rPr sz="2400" spc="-5" dirty="0">
                <a:latin typeface="Trebuchet MS"/>
                <a:cs typeface="Trebuchet MS"/>
              </a:rPr>
              <a:t>- A statistical test of </a:t>
            </a:r>
            <a:r>
              <a:rPr sz="2400" spc="-10" dirty="0">
                <a:latin typeface="Trebuchet MS"/>
                <a:cs typeface="Trebuchet MS"/>
              </a:rPr>
              <a:t>hypothesis  based </a:t>
            </a:r>
            <a:r>
              <a:rPr sz="2400" spc="-5" dirty="0">
                <a:latin typeface="Trebuchet MS"/>
                <a:cs typeface="Trebuchet MS"/>
              </a:rPr>
              <a:t>on </a:t>
            </a:r>
            <a:r>
              <a:rPr sz="2400" spc="-10" dirty="0">
                <a:latin typeface="Trebuchet MS"/>
                <a:cs typeface="Trebuchet MS"/>
              </a:rPr>
              <a:t>Gaussian distribution, </a:t>
            </a:r>
            <a:r>
              <a:rPr sz="2400" spc="-5" dirty="0">
                <a:latin typeface="Trebuchet MS"/>
                <a:cs typeface="Trebuchet MS"/>
              </a:rPr>
              <a:t>generally used </a:t>
            </a:r>
            <a:r>
              <a:rPr sz="2400" spc="-10" dirty="0">
                <a:latin typeface="Trebuchet MS"/>
                <a:cs typeface="Trebuchet MS"/>
              </a:rPr>
              <a:t>to  compare </a:t>
            </a:r>
            <a:r>
              <a:rPr sz="2400" spc="-5" dirty="0">
                <a:latin typeface="Trebuchet MS"/>
                <a:cs typeface="Trebuchet MS"/>
              </a:rPr>
              <a:t>two means or two proportions in large  samples, </a:t>
            </a:r>
            <a:r>
              <a:rPr sz="2400" spc="-10" dirty="0">
                <a:latin typeface="Trebuchet MS"/>
                <a:cs typeface="Trebuchet MS"/>
              </a:rPr>
              <a:t>particularly when </a:t>
            </a:r>
            <a:r>
              <a:rPr sz="2400" spc="-5" dirty="0">
                <a:latin typeface="Trebuchet MS"/>
                <a:cs typeface="Trebuchet MS"/>
              </a:rPr>
              <a:t>the SD is</a:t>
            </a:r>
            <a:r>
              <a:rPr sz="2400" spc="40" dirty="0">
                <a:latin typeface="Trebuchet MS"/>
                <a:cs typeface="Trebuchet MS"/>
              </a:rPr>
              <a:t> </a:t>
            </a:r>
            <a:r>
              <a:rPr sz="2400" spc="-10" dirty="0">
                <a:latin typeface="Trebuchet MS"/>
                <a:cs typeface="Trebuchet MS"/>
              </a:rPr>
              <a:t>known.</a:t>
            </a:r>
            <a:endParaRPr sz="2400" dirty="0">
              <a:latin typeface="Trebuchet MS"/>
              <a:cs typeface="Trebuchet MS"/>
            </a:endParaRPr>
          </a:p>
          <a:p>
            <a:pPr marL="457200" indent="-457200">
              <a:lnSpc>
                <a:spcPct val="100000"/>
              </a:lnSpc>
              <a:spcBef>
                <a:spcPts val="50"/>
              </a:spcBef>
              <a:buFont typeface="+mj-lt"/>
              <a:buAutoNum type="arabicPeriod"/>
            </a:pPr>
            <a:endParaRPr sz="2400" dirty="0">
              <a:latin typeface="Times New Roman"/>
              <a:cs typeface="Times New Roman"/>
            </a:endParaRPr>
          </a:p>
          <a:p>
            <a:pPr marL="469900" marR="5715" indent="-457200">
              <a:lnSpc>
                <a:spcPts val="2380"/>
              </a:lnSpc>
              <a:spcBef>
                <a:spcPts val="5"/>
              </a:spcBef>
              <a:buFont typeface="+mj-lt"/>
              <a:buAutoNum type="arabicPeriod"/>
              <a:tabLst>
                <a:tab pos="2005964" algn="l"/>
              </a:tabLst>
            </a:pPr>
            <a:r>
              <a:rPr sz="2400" spc="-50" dirty="0">
                <a:solidFill>
                  <a:srgbClr val="852E74"/>
                </a:solidFill>
                <a:latin typeface="Trebuchet MS"/>
                <a:cs typeface="Trebuchet MS"/>
              </a:rPr>
              <a:t>ANOVA</a:t>
            </a:r>
            <a:r>
              <a:rPr sz="2400" spc="-105" dirty="0">
                <a:solidFill>
                  <a:srgbClr val="852E74"/>
                </a:solidFill>
                <a:latin typeface="Trebuchet MS"/>
                <a:cs typeface="Trebuchet MS"/>
              </a:rPr>
              <a:t> </a:t>
            </a:r>
            <a:r>
              <a:rPr lang="en-IN" sz="2400" spc="-105" dirty="0" smtClean="0">
                <a:solidFill>
                  <a:srgbClr val="852E74"/>
                </a:solidFill>
                <a:latin typeface="Trebuchet MS"/>
                <a:cs typeface="Trebuchet MS"/>
              </a:rPr>
              <a:t> </a:t>
            </a:r>
            <a:r>
              <a:rPr sz="2400" spc="-5" dirty="0" smtClean="0">
                <a:solidFill>
                  <a:srgbClr val="852E74"/>
                </a:solidFill>
                <a:latin typeface="Trebuchet MS"/>
                <a:cs typeface="Trebuchet MS"/>
              </a:rPr>
              <a:t>F-test</a:t>
            </a:r>
            <a:r>
              <a:rPr sz="2400" spc="20" dirty="0" smtClean="0">
                <a:solidFill>
                  <a:srgbClr val="852E74"/>
                </a:solidFill>
                <a:latin typeface="Trebuchet MS"/>
                <a:cs typeface="Trebuchet MS"/>
              </a:rPr>
              <a:t> </a:t>
            </a:r>
            <a:r>
              <a:rPr lang="en-IN" sz="2400" spc="-5" dirty="0" smtClean="0">
                <a:latin typeface="Trebuchet MS"/>
                <a:cs typeface="Trebuchet MS"/>
              </a:rPr>
              <a:t>– Used</a:t>
            </a:r>
            <a:r>
              <a:rPr sz="2400" spc="-10" dirty="0" smtClean="0">
                <a:latin typeface="Trebuchet MS"/>
                <a:cs typeface="Trebuchet MS"/>
              </a:rPr>
              <a:t> </a:t>
            </a:r>
            <a:r>
              <a:rPr sz="2400" spc="-10" dirty="0">
                <a:latin typeface="Trebuchet MS"/>
                <a:cs typeface="Trebuchet MS"/>
              </a:rPr>
              <a:t>when </a:t>
            </a:r>
            <a:r>
              <a:rPr sz="2400" spc="-5" dirty="0">
                <a:latin typeface="Trebuchet MS"/>
                <a:cs typeface="Trebuchet MS"/>
              </a:rPr>
              <a:t>the number of </a:t>
            </a:r>
            <a:r>
              <a:rPr sz="2400" spc="-10" dirty="0">
                <a:latin typeface="Trebuchet MS"/>
                <a:cs typeface="Trebuchet MS"/>
              </a:rPr>
              <a:t>groups  compared are </a:t>
            </a:r>
            <a:r>
              <a:rPr sz="2400" spc="-5" dirty="0">
                <a:latin typeface="Trebuchet MS"/>
                <a:cs typeface="Trebuchet MS"/>
              </a:rPr>
              <a:t>three or </a:t>
            </a:r>
            <a:r>
              <a:rPr sz="2400" spc="-10" dirty="0">
                <a:latin typeface="Trebuchet MS"/>
                <a:cs typeface="Trebuchet MS"/>
              </a:rPr>
              <a:t>more and when </a:t>
            </a:r>
            <a:r>
              <a:rPr sz="2400" spc="-5" dirty="0">
                <a:latin typeface="Trebuchet MS"/>
                <a:cs typeface="Trebuchet MS"/>
              </a:rPr>
              <a:t>the objective </a:t>
            </a:r>
            <a:r>
              <a:rPr sz="2400" spc="-5" dirty="0" smtClean="0">
                <a:latin typeface="Trebuchet MS"/>
                <a:cs typeface="Trebuchet MS"/>
              </a:rPr>
              <a:t>is </a:t>
            </a:r>
            <a:r>
              <a:rPr sz="2400" spc="-5" dirty="0">
                <a:latin typeface="Trebuchet MS"/>
                <a:cs typeface="Trebuchet MS"/>
              </a:rPr>
              <a:t>to </a:t>
            </a:r>
            <a:r>
              <a:rPr sz="2400" spc="-10" dirty="0">
                <a:latin typeface="Trebuchet MS"/>
                <a:cs typeface="Trebuchet MS"/>
              </a:rPr>
              <a:t>compare </a:t>
            </a:r>
            <a:r>
              <a:rPr sz="2400" spc="-5" dirty="0">
                <a:latin typeface="Trebuchet MS"/>
                <a:cs typeface="Trebuchet MS"/>
              </a:rPr>
              <a:t>the means of a quantitative</a:t>
            </a:r>
            <a:r>
              <a:rPr sz="2400" spc="-45" dirty="0">
                <a:latin typeface="Trebuchet MS"/>
                <a:cs typeface="Trebuchet MS"/>
              </a:rPr>
              <a:t> </a:t>
            </a:r>
            <a:r>
              <a:rPr sz="2400" spc="-5" dirty="0">
                <a:latin typeface="Trebuchet MS"/>
                <a:cs typeface="Trebuchet MS"/>
              </a:rPr>
              <a:t>variable.</a:t>
            </a:r>
            <a:endParaRPr sz="2400" dirty="0">
              <a:latin typeface="Trebuchet MS"/>
              <a:cs typeface="Trebuchet MS"/>
            </a:endParaRPr>
          </a:p>
        </p:txBody>
      </p:sp>
      <p:sp>
        <p:nvSpPr>
          <p:cNvPr id="14" name="object 14"/>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24</a:t>
            </a:fld>
            <a:endParaRPr dirty="0"/>
          </a:p>
        </p:txBody>
      </p:sp>
      <p:sp>
        <p:nvSpPr>
          <p:cNvPr id="15" name="TextBox 14"/>
          <p:cNvSpPr txBox="1"/>
          <p:nvPr/>
        </p:nvSpPr>
        <p:spPr>
          <a:xfrm>
            <a:off x="685800" y="381000"/>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Types of Parametric Tests</a:t>
            </a:r>
            <a:endParaRPr lang="en-IN" sz="4200" dirty="0">
              <a:solidFill>
                <a:schemeClr val="accent2">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810564" y="1795652"/>
            <a:ext cx="7876236" cy="3568285"/>
          </a:xfrm>
          <a:prstGeom prst="rect">
            <a:avLst/>
          </a:prstGeom>
        </p:spPr>
        <p:txBody>
          <a:bodyPr vert="horz" wrap="square" lIns="0" tIns="13335" rIns="0" bIns="0" rtlCol="0">
            <a:spAutoFit/>
          </a:bodyPr>
          <a:lstStyle/>
          <a:p>
            <a:pPr marL="12700" marR="5080">
              <a:lnSpc>
                <a:spcPct val="100000"/>
              </a:lnSpc>
              <a:spcBef>
                <a:spcPts val="105"/>
              </a:spcBef>
            </a:pPr>
            <a:r>
              <a:rPr sz="2600" dirty="0">
                <a:latin typeface="Trebuchet MS"/>
                <a:cs typeface="Trebuchet MS"/>
              </a:rPr>
              <a:t>One </a:t>
            </a:r>
            <a:r>
              <a:rPr sz="2600" spc="-5" dirty="0">
                <a:latin typeface="Trebuchet MS"/>
                <a:cs typeface="Trebuchet MS"/>
              </a:rPr>
              <a:t>sample– </a:t>
            </a:r>
            <a:r>
              <a:rPr sz="2600" dirty="0">
                <a:latin typeface="Trebuchet MS"/>
                <a:cs typeface="Trebuchet MS"/>
              </a:rPr>
              <a:t>only one group </a:t>
            </a:r>
            <a:r>
              <a:rPr sz="2600" spc="-5" dirty="0">
                <a:latin typeface="Trebuchet MS"/>
                <a:cs typeface="Trebuchet MS"/>
              </a:rPr>
              <a:t>is </a:t>
            </a:r>
            <a:r>
              <a:rPr sz="2600" dirty="0">
                <a:latin typeface="Trebuchet MS"/>
                <a:cs typeface="Trebuchet MS"/>
              </a:rPr>
              <a:t>studied </a:t>
            </a:r>
            <a:r>
              <a:rPr sz="2600" spc="-5" dirty="0">
                <a:latin typeface="Trebuchet MS"/>
                <a:cs typeface="Trebuchet MS"/>
              </a:rPr>
              <a:t>and an  externally determined claim is</a:t>
            </a:r>
            <a:r>
              <a:rPr sz="2600" spc="-65" dirty="0">
                <a:latin typeface="Trebuchet MS"/>
                <a:cs typeface="Trebuchet MS"/>
              </a:rPr>
              <a:t> </a:t>
            </a:r>
            <a:r>
              <a:rPr sz="2600" spc="-5" dirty="0">
                <a:latin typeface="Trebuchet MS"/>
                <a:cs typeface="Trebuchet MS"/>
              </a:rPr>
              <a:t>examined.</a:t>
            </a:r>
            <a:endParaRPr sz="2600" dirty="0">
              <a:latin typeface="Trebuchet MS"/>
              <a:cs typeface="Trebuchet MS"/>
            </a:endParaRPr>
          </a:p>
          <a:p>
            <a:pPr>
              <a:lnSpc>
                <a:spcPct val="100000"/>
              </a:lnSpc>
              <a:spcBef>
                <a:spcPts val="5"/>
              </a:spcBef>
            </a:pPr>
            <a:endParaRPr sz="3750" dirty="0">
              <a:latin typeface="Times New Roman"/>
              <a:cs typeface="Times New Roman"/>
            </a:endParaRPr>
          </a:p>
          <a:p>
            <a:pPr marL="12700" marR="1308735">
              <a:lnSpc>
                <a:spcPct val="100000"/>
              </a:lnSpc>
              <a:spcBef>
                <a:spcPts val="5"/>
              </a:spcBef>
            </a:pPr>
            <a:r>
              <a:rPr sz="2600" spc="-125" dirty="0">
                <a:latin typeface="Trebuchet MS"/>
                <a:cs typeface="Trebuchet MS"/>
              </a:rPr>
              <a:t>Two </a:t>
            </a:r>
            <a:r>
              <a:rPr sz="2600" dirty="0">
                <a:latin typeface="Trebuchet MS"/>
                <a:cs typeface="Trebuchet MS"/>
              </a:rPr>
              <a:t>sample– </a:t>
            </a:r>
            <a:r>
              <a:rPr sz="2600" spc="-5" dirty="0">
                <a:latin typeface="Trebuchet MS"/>
                <a:cs typeface="Trebuchet MS"/>
              </a:rPr>
              <a:t>there are two groups to </a:t>
            </a:r>
            <a:r>
              <a:rPr sz="2600" spc="-5" dirty="0" smtClean="0">
                <a:latin typeface="Trebuchet MS"/>
                <a:cs typeface="Trebuchet MS"/>
              </a:rPr>
              <a:t> compare</a:t>
            </a:r>
            <a:r>
              <a:rPr sz="2600" spc="-5" dirty="0">
                <a:latin typeface="Trebuchet MS"/>
                <a:cs typeface="Trebuchet MS"/>
              </a:rPr>
              <a:t>.</a:t>
            </a:r>
            <a:endParaRPr sz="2600" dirty="0">
              <a:latin typeface="Trebuchet MS"/>
              <a:cs typeface="Trebuchet MS"/>
            </a:endParaRPr>
          </a:p>
          <a:p>
            <a:pPr>
              <a:lnSpc>
                <a:spcPct val="100000"/>
              </a:lnSpc>
              <a:spcBef>
                <a:spcPts val="5"/>
              </a:spcBef>
            </a:pPr>
            <a:endParaRPr sz="3750" dirty="0">
              <a:latin typeface="Times New Roman"/>
              <a:cs typeface="Times New Roman"/>
            </a:endParaRPr>
          </a:p>
          <a:p>
            <a:pPr marL="12700" marR="55880">
              <a:lnSpc>
                <a:spcPct val="100000"/>
              </a:lnSpc>
              <a:spcBef>
                <a:spcPts val="5"/>
              </a:spcBef>
            </a:pPr>
            <a:r>
              <a:rPr sz="2600" spc="-20" dirty="0">
                <a:latin typeface="Trebuchet MS"/>
                <a:cs typeface="Trebuchet MS"/>
              </a:rPr>
              <a:t>Paired– </a:t>
            </a:r>
            <a:r>
              <a:rPr sz="2600" spc="-5" dirty="0">
                <a:latin typeface="Trebuchet MS"/>
                <a:cs typeface="Trebuchet MS"/>
              </a:rPr>
              <a:t>used when two </a:t>
            </a:r>
            <a:r>
              <a:rPr sz="2600" dirty="0">
                <a:latin typeface="Trebuchet MS"/>
                <a:cs typeface="Trebuchet MS"/>
              </a:rPr>
              <a:t>sets of </a:t>
            </a:r>
            <a:r>
              <a:rPr sz="2600" spc="-5" dirty="0">
                <a:latin typeface="Trebuchet MS"/>
                <a:cs typeface="Trebuchet MS"/>
              </a:rPr>
              <a:t>measurements  are available, but they are paired</a:t>
            </a:r>
            <a:r>
              <a:rPr sz="2600" spc="-70" dirty="0">
                <a:latin typeface="Trebuchet MS"/>
                <a:cs typeface="Trebuchet MS"/>
              </a:rPr>
              <a:t> </a:t>
            </a:r>
            <a:r>
              <a:rPr sz="2600" dirty="0">
                <a:latin typeface="Trebuchet MS"/>
                <a:cs typeface="Trebuchet MS"/>
              </a:rPr>
              <a:t>.</a:t>
            </a:r>
          </a:p>
        </p:txBody>
      </p:sp>
      <p:sp>
        <p:nvSpPr>
          <p:cNvPr id="12" name="object 12"/>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25</a:t>
            </a:fld>
            <a:endParaRPr dirty="0"/>
          </a:p>
        </p:txBody>
      </p:sp>
      <p:sp>
        <p:nvSpPr>
          <p:cNvPr id="13" name="TextBox 12"/>
          <p:cNvSpPr txBox="1"/>
          <p:nvPr/>
        </p:nvSpPr>
        <p:spPr>
          <a:xfrm>
            <a:off x="685800" y="381000"/>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Types of t-tests (student t test)</a:t>
            </a:r>
            <a:endParaRPr lang="en-IN" sz="4200" dirty="0">
              <a:solidFill>
                <a:schemeClr val="accent2">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p:nvPr/>
        </p:nvSpPr>
        <p:spPr>
          <a:xfrm>
            <a:off x="304800" y="2258308"/>
            <a:ext cx="8245349" cy="3913892"/>
          </a:xfrm>
          <a:prstGeom prst="rect">
            <a:avLst/>
          </a:prstGeom>
        </p:spPr>
        <p:txBody>
          <a:bodyPr vert="horz" wrap="square" lIns="0" tIns="12700" rIns="0" bIns="0" rtlCol="0">
            <a:spAutoFit/>
          </a:bodyPr>
          <a:lstStyle/>
          <a:p>
            <a:pPr marL="355600" marR="13335" indent="-342900">
              <a:lnSpc>
                <a:spcPct val="100000"/>
              </a:lnSpc>
              <a:spcBef>
                <a:spcPts val="100"/>
              </a:spcBef>
              <a:buFont typeface="Arial" pitchFamily="34" charset="0"/>
              <a:buChar char="•"/>
            </a:pPr>
            <a:r>
              <a:rPr sz="1800" spc="-5" dirty="0">
                <a:latin typeface="Trebuchet MS"/>
                <a:cs typeface="Trebuchet MS"/>
              </a:rPr>
              <a:t>Find the difference between the actually observed  mean and the claimed mean.</a:t>
            </a:r>
            <a:endParaRPr sz="1800" dirty="0">
              <a:latin typeface="Trebuchet MS"/>
              <a:cs typeface="Trebuchet MS"/>
            </a:endParaRPr>
          </a:p>
          <a:p>
            <a:pPr marL="457200" indent="-457200">
              <a:lnSpc>
                <a:spcPct val="100000"/>
              </a:lnSpc>
              <a:spcBef>
                <a:spcPts val="30"/>
              </a:spcBef>
              <a:buFont typeface="Arial" pitchFamily="34" charset="0"/>
              <a:buChar char="•"/>
            </a:pPr>
            <a:endParaRPr sz="1850" dirty="0">
              <a:latin typeface="Times New Roman"/>
              <a:cs typeface="Times New Roman"/>
            </a:endParaRPr>
          </a:p>
          <a:p>
            <a:pPr marL="355600" marR="5080" indent="-342900">
              <a:lnSpc>
                <a:spcPct val="100000"/>
              </a:lnSpc>
              <a:spcBef>
                <a:spcPts val="5"/>
              </a:spcBef>
              <a:buFont typeface="Arial" pitchFamily="34" charset="0"/>
              <a:buChar char="•"/>
              <a:tabLst>
                <a:tab pos="3465829" algn="l"/>
              </a:tabLst>
            </a:pPr>
            <a:r>
              <a:rPr sz="1800" spc="-5" dirty="0">
                <a:latin typeface="Trebuchet MS"/>
                <a:cs typeface="Trebuchet MS"/>
              </a:rPr>
              <a:t>Estimate the standard</a:t>
            </a:r>
            <a:r>
              <a:rPr sz="1800" spc="35" dirty="0">
                <a:latin typeface="Trebuchet MS"/>
                <a:cs typeface="Trebuchet MS"/>
              </a:rPr>
              <a:t> </a:t>
            </a:r>
            <a:r>
              <a:rPr sz="1800" spc="-10" dirty="0">
                <a:latin typeface="Trebuchet MS"/>
                <a:cs typeface="Trebuchet MS"/>
              </a:rPr>
              <a:t>error</a:t>
            </a:r>
            <a:r>
              <a:rPr sz="1800" spc="30" dirty="0">
                <a:latin typeface="Trebuchet MS"/>
                <a:cs typeface="Trebuchet MS"/>
              </a:rPr>
              <a:t> </a:t>
            </a:r>
            <a:r>
              <a:rPr sz="1800" spc="-5" dirty="0">
                <a:latin typeface="Trebuchet MS"/>
                <a:cs typeface="Trebuchet MS"/>
              </a:rPr>
              <a:t>(</a:t>
            </a:r>
            <a:r>
              <a:rPr sz="1800" spc="-5" dirty="0" smtClean="0">
                <a:latin typeface="Trebuchet MS"/>
                <a:cs typeface="Trebuchet MS"/>
              </a:rPr>
              <a:t>SE)</a:t>
            </a:r>
            <a:r>
              <a:rPr lang="en-IN" sz="1800" spc="-5" dirty="0" smtClean="0">
                <a:latin typeface="Trebuchet MS"/>
                <a:cs typeface="Trebuchet MS"/>
              </a:rPr>
              <a:t> </a:t>
            </a:r>
            <a:r>
              <a:rPr sz="1800" spc="-10" dirty="0" smtClean="0">
                <a:latin typeface="Trebuchet MS"/>
                <a:cs typeface="Trebuchet MS"/>
              </a:rPr>
              <a:t>of </a:t>
            </a:r>
            <a:r>
              <a:rPr sz="1800" spc="-5" dirty="0">
                <a:latin typeface="Trebuchet MS"/>
                <a:cs typeface="Trebuchet MS"/>
              </a:rPr>
              <a:t>mean </a:t>
            </a:r>
            <a:r>
              <a:rPr sz="1800" dirty="0">
                <a:latin typeface="Trebuchet MS"/>
                <a:cs typeface="Trebuchet MS"/>
              </a:rPr>
              <a:t>by S/n, </a:t>
            </a:r>
            <a:r>
              <a:rPr sz="1800" spc="-5" dirty="0" smtClean="0">
                <a:latin typeface="Trebuchet MS"/>
                <a:cs typeface="Trebuchet MS"/>
              </a:rPr>
              <a:t>where </a:t>
            </a:r>
            <a:r>
              <a:rPr sz="1800" dirty="0">
                <a:latin typeface="Trebuchet MS"/>
                <a:cs typeface="Trebuchet MS"/>
              </a:rPr>
              <a:t>s </a:t>
            </a:r>
            <a:r>
              <a:rPr sz="1800" spc="-5" dirty="0">
                <a:latin typeface="Trebuchet MS"/>
                <a:cs typeface="Trebuchet MS"/>
              </a:rPr>
              <a:t>is the standard deviation and </a:t>
            </a:r>
            <a:r>
              <a:rPr sz="1800" dirty="0">
                <a:latin typeface="Trebuchet MS"/>
                <a:cs typeface="Trebuchet MS"/>
              </a:rPr>
              <a:t>n </a:t>
            </a:r>
            <a:r>
              <a:rPr sz="1800" spc="-5" dirty="0">
                <a:latin typeface="Trebuchet MS"/>
                <a:cs typeface="Trebuchet MS"/>
              </a:rPr>
              <a:t>is the  number of </a:t>
            </a:r>
            <a:r>
              <a:rPr sz="1800" dirty="0">
                <a:latin typeface="Trebuchet MS"/>
                <a:cs typeface="Trebuchet MS"/>
              </a:rPr>
              <a:t>subjects </a:t>
            </a:r>
            <a:r>
              <a:rPr sz="1800" spc="-5" dirty="0">
                <a:latin typeface="Trebuchet MS"/>
                <a:cs typeface="Trebuchet MS"/>
              </a:rPr>
              <a:t>in the actually </a:t>
            </a:r>
            <a:r>
              <a:rPr sz="1800" dirty="0">
                <a:latin typeface="Trebuchet MS"/>
                <a:cs typeface="Trebuchet MS"/>
              </a:rPr>
              <a:t>studied sample.  The SE </a:t>
            </a:r>
            <a:r>
              <a:rPr sz="1800" spc="-5" dirty="0">
                <a:latin typeface="Trebuchet MS"/>
                <a:cs typeface="Trebuchet MS"/>
              </a:rPr>
              <a:t>measures the inter-sample</a:t>
            </a:r>
            <a:r>
              <a:rPr sz="1800" spc="-15" dirty="0">
                <a:latin typeface="Trebuchet MS"/>
                <a:cs typeface="Trebuchet MS"/>
              </a:rPr>
              <a:t> </a:t>
            </a:r>
            <a:r>
              <a:rPr sz="1800" spc="-5" dirty="0">
                <a:latin typeface="Trebuchet MS"/>
                <a:cs typeface="Trebuchet MS"/>
              </a:rPr>
              <a:t>variability</a:t>
            </a:r>
            <a:endParaRPr sz="1800" dirty="0">
              <a:latin typeface="Trebuchet MS"/>
              <a:cs typeface="Trebuchet MS"/>
            </a:endParaRPr>
          </a:p>
          <a:p>
            <a:pPr marL="457200" indent="-457200">
              <a:lnSpc>
                <a:spcPct val="100000"/>
              </a:lnSpc>
              <a:spcBef>
                <a:spcPts val="30"/>
              </a:spcBef>
              <a:buFont typeface="Arial" pitchFamily="34" charset="0"/>
              <a:buChar char="•"/>
            </a:pPr>
            <a:endParaRPr sz="1850" dirty="0">
              <a:latin typeface="Times New Roman"/>
              <a:cs typeface="Times New Roman"/>
            </a:endParaRPr>
          </a:p>
          <a:p>
            <a:pPr marL="355600" marR="333375" indent="-342900">
              <a:lnSpc>
                <a:spcPct val="100000"/>
              </a:lnSpc>
              <a:buFont typeface="Arial" pitchFamily="34" charset="0"/>
              <a:buChar char="•"/>
            </a:pPr>
            <a:r>
              <a:rPr sz="1800" spc="-5" dirty="0">
                <a:latin typeface="Trebuchet MS"/>
                <a:cs typeface="Trebuchet MS"/>
              </a:rPr>
              <a:t>Check the difference obtained in step </a:t>
            </a:r>
            <a:r>
              <a:rPr sz="1800" dirty="0">
                <a:latin typeface="Trebuchet MS"/>
                <a:cs typeface="Trebuchet MS"/>
              </a:rPr>
              <a:t>1 is  </a:t>
            </a:r>
            <a:r>
              <a:rPr sz="1800" spc="-5" dirty="0">
                <a:latin typeface="Trebuchet MS"/>
                <a:cs typeface="Trebuchet MS"/>
              </a:rPr>
              <a:t>sufficiently large relative to the SE. </a:t>
            </a:r>
            <a:r>
              <a:rPr sz="1800" spc="-10" dirty="0">
                <a:latin typeface="Trebuchet MS"/>
                <a:cs typeface="Trebuchet MS"/>
              </a:rPr>
              <a:t>for </a:t>
            </a:r>
            <a:r>
              <a:rPr sz="1800" spc="-5" dirty="0" smtClean="0">
                <a:latin typeface="Trebuchet MS"/>
                <a:cs typeface="Trebuchet MS"/>
              </a:rPr>
              <a:t>this</a:t>
            </a:r>
            <a:r>
              <a:rPr sz="1800" dirty="0" smtClean="0">
                <a:latin typeface="Trebuchet MS"/>
                <a:cs typeface="Trebuchet MS"/>
              </a:rPr>
              <a:t>, </a:t>
            </a:r>
            <a:r>
              <a:rPr sz="1800" spc="-5" dirty="0">
                <a:latin typeface="Trebuchet MS"/>
                <a:cs typeface="Trebuchet MS"/>
              </a:rPr>
              <a:t>calculate students t. this is called the test </a:t>
            </a:r>
            <a:r>
              <a:rPr sz="1800" spc="-10" dirty="0" smtClean="0">
                <a:latin typeface="Trebuchet MS"/>
                <a:cs typeface="Trebuchet MS"/>
              </a:rPr>
              <a:t>criterion</a:t>
            </a:r>
            <a:r>
              <a:rPr sz="1800" spc="-10" dirty="0">
                <a:latin typeface="Trebuchet MS"/>
                <a:cs typeface="Trebuchet MS"/>
              </a:rPr>
              <a:t>. </a:t>
            </a:r>
            <a:r>
              <a:rPr sz="1800" spc="-15" dirty="0">
                <a:latin typeface="Trebuchet MS"/>
                <a:cs typeface="Trebuchet MS"/>
              </a:rPr>
              <a:t>Rejection </a:t>
            </a:r>
            <a:r>
              <a:rPr sz="1800" spc="-5" dirty="0">
                <a:latin typeface="Trebuchet MS"/>
                <a:cs typeface="Trebuchet MS"/>
              </a:rPr>
              <a:t>or non-rejection of the </a:t>
            </a:r>
            <a:r>
              <a:rPr sz="1800" spc="-5" dirty="0" smtClean="0">
                <a:latin typeface="Trebuchet MS"/>
                <a:cs typeface="Trebuchet MS"/>
              </a:rPr>
              <a:t>null</a:t>
            </a:r>
            <a:r>
              <a:rPr lang="en-IN" sz="1800" spc="-5" dirty="0" smtClean="0">
                <a:latin typeface="Trebuchet MS"/>
                <a:cs typeface="Trebuchet MS"/>
              </a:rPr>
              <a:t> </a:t>
            </a:r>
            <a:r>
              <a:rPr sz="1800" spc="-5" dirty="0" smtClean="0">
                <a:latin typeface="Trebuchet MS"/>
                <a:cs typeface="Trebuchet MS"/>
              </a:rPr>
              <a:t>depends </a:t>
            </a:r>
            <a:r>
              <a:rPr sz="1800" spc="-5" dirty="0">
                <a:latin typeface="Trebuchet MS"/>
                <a:cs typeface="Trebuchet MS"/>
              </a:rPr>
              <a:t>on the value of this </a:t>
            </a:r>
            <a:r>
              <a:rPr sz="1800" dirty="0">
                <a:latin typeface="Trebuchet MS"/>
                <a:cs typeface="Trebuchet MS"/>
              </a:rPr>
              <a:t>t</a:t>
            </a:r>
            <a:r>
              <a:rPr sz="1800" spc="-20" dirty="0">
                <a:latin typeface="Trebuchet MS"/>
                <a:cs typeface="Trebuchet MS"/>
              </a:rPr>
              <a:t> </a:t>
            </a:r>
            <a:r>
              <a:rPr sz="1800" dirty="0">
                <a:latin typeface="Trebuchet MS"/>
                <a:cs typeface="Trebuchet MS"/>
              </a:rPr>
              <a:t>.</a:t>
            </a:r>
          </a:p>
          <a:p>
            <a:pPr marL="457200" indent="-457200">
              <a:lnSpc>
                <a:spcPct val="100000"/>
              </a:lnSpc>
              <a:spcBef>
                <a:spcPts val="40"/>
              </a:spcBef>
              <a:buFont typeface="Arial" pitchFamily="34" charset="0"/>
              <a:buChar char="•"/>
            </a:pPr>
            <a:endParaRPr sz="1850" dirty="0">
              <a:latin typeface="Times New Roman"/>
              <a:cs typeface="Times New Roman"/>
            </a:endParaRPr>
          </a:p>
          <a:p>
            <a:pPr marL="355600" marR="622300" indent="-342900">
              <a:lnSpc>
                <a:spcPct val="100000"/>
              </a:lnSpc>
              <a:buFont typeface="Arial" pitchFamily="34" charset="0"/>
              <a:buChar char="•"/>
            </a:pPr>
            <a:r>
              <a:rPr sz="1800" spc="-20" dirty="0">
                <a:latin typeface="Trebuchet MS"/>
                <a:cs typeface="Trebuchet MS"/>
              </a:rPr>
              <a:t>Reject </a:t>
            </a:r>
            <a:r>
              <a:rPr sz="1800" spc="-5" dirty="0">
                <a:latin typeface="Trebuchet MS"/>
                <a:cs typeface="Trebuchet MS"/>
              </a:rPr>
              <a:t>the null hypothesis if the t-value </a:t>
            </a:r>
            <a:r>
              <a:rPr sz="1800" dirty="0">
                <a:latin typeface="Trebuchet MS"/>
                <a:cs typeface="Trebuchet MS"/>
              </a:rPr>
              <a:t>so  </a:t>
            </a:r>
            <a:r>
              <a:rPr sz="1800" spc="-5" dirty="0">
                <a:latin typeface="Trebuchet MS"/>
                <a:cs typeface="Trebuchet MS"/>
              </a:rPr>
              <a:t>calculated </a:t>
            </a:r>
            <a:r>
              <a:rPr sz="1800" dirty="0">
                <a:latin typeface="Trebuchet MS"/>
                <a:cs typeface="Trebuchet MS"/>
              </a:rPr>
              <a:t>is </a:t>
            </a:r>
            <a:r>
              <a:rPr sz="1800" spc="-5" dirty="0">
                <a:latin typeface="Trebuchet MS"/>
                <a:cs typeface="Trebuchet MS"/>
              </a:rPr>
              <a:t>more than the critical </a:t>
            </a:r>
            <a:r>
              <a:rPr sz="1800" spc="-10" dirty="0">
                <a:latin typeface="Trebuchet MS"/>
                <a:cs typeface="Trebuchet MS"/>
              </a:rPr>
              <a:t>value  </a:t>
            </a:r>
            <a:r>
              <a:rPr sz="1800" spc="-5" dirty="0">
                <a:latin typeface="Trebuchet MS"/>
                <a:cs typeface="Trebuchet MS"/>
              </a:rPr>
              <a:t>corresponding to the pre-fixed alpha </a:t>
            </a:r>
            <a:r>
              <a:rPr sz="1800" dirty="0">
                <a:latin typeface="Trebuchet MS"/>
                <a:cs typeface="Trebuchet MS"/>
              </a:rPr>
              <a:t>level </a:t>
            </a:r>
            <a:r>
              <a:rPr sz="1800" spc="-5" dirty="0">
                <a:latin typeface="Trebuchet MS"/>
                <a:cs typeface="Trebuchet MS"/>
              </a:rPr>
              <a:t>of  significance and appropriate</a:t>
            </a:r>
            <a:r>
              <a:rPr sz="1800" spc="-10" dirty="0">
                <a:latin typeface="Trebuchet MS"/>
                <a:cs typeface="Trebuchet MS"/>
              </a:rPr>
              <a:t> </a:t>
            </a:r>
            <a:r>
              <a:rPr sz="1800" spc="-5" dirty="0">
                <a:latin typeface="Trebuchet MS"/>
                <a:cs typeface="Trebuchet MS"/>
              </a:rPr>
              <a:t>df.</a:t>
            </a:r>
            <a:endParaRPr sz="1800" dirty="0">
              <a:latin typeface="Trebuchet MS"/>
              <a:cs typeface="Trebuchet MS"/>
            </a:endParaRPr>
          </a:p>
        </p:txBody>
      </p:sp>
      <p:sp>
        <p:nvSpPr>
          <p:cNvPr id="20" name="object 20"/>
          <p:cNvSpPr/>
          <p:nvPr/>
        </p:nvSpPr>
        <p:spPr>
          <a:xfrm>
            <a:off x="5562600" y="533400"/>
            <a:ext cx="1752600" cy="1143000"/>
          </a:xfrm>
          <a:prstGeom prst="rect">
            <a:avLst/>
          </a:prstGeom>
          <a:blipFill>
            <a:blip r:embed="rId2" cstate="print"/>
            <a:stretch>
              <a:fillRect/>
            </a:stretch>
          </a:blipFill>
        </p:spPr>
        <p:txBody>
          <a:bodyPr wrap="square" lIns="0" tIns="0" rIns="0" bIns="0" rtlCol="0"/>
          <a:lstStyle/>
          <a:p>
            <a:endParaRPr/>
          </a:p>
        </p:txBody>
      </p:sp>
      <p:sp>
        <p:nvSpPr>
          <p:cNvPr id="21" name="object 21"/>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26</a:t>
            </a:fld>
            <a:endParaRPr dirty="0"/>
          </a:p>
        </p:txBody>
      </p:sp>
      <p:sp>
        <p:nvSpPr>
          <p:cNvPr id="22" name="TextBox 21"/>
          <p:cNvSpPr txBox="1"/>
          <p:nvPr/>
        </p:nvSpPr>
        <p:spPr>
          <a:xfrm>
            <a:off x="381000" y="367605"/>
            <a:ext cx="5181600" cy="1384995"/>
          </a:xfrm>
          <a:prstGeom prst="rect">
            <a:avLst/>
          </a:prstGeom>
          <a:noFill/>
        </p:spPr>
        <p:txBody>
          <a:bodyPr wrap="square" rtlCol="0">
            <a:spAutoFit/>
          </a:bodyPr>
          <a:lstStyle/>
          <a:p>
            <a:r>
              <a:rPr lang="en-IN" sz="4200" dirty="0" smtClean="0">
                <a:solidFill>
                  <a:schemeClr val="accent2">
                    <a:lumMod val="50000"/>
                  </a:schemeClr>
                </a:solidFill>
              </a:rPr>
              <a:t>Steps of t-tests (student t test)</a:t>
            </a:r>
            <a:endParaRPr lang="en-IN" sz="4200" dirty="0">
              <a:solidFill>
                <a:schemeClr val="accent2">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85800" y="152400"/>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Example t-test</a:t>
            </a:r>
            <a:endParaRPr lang="en-IN" sz="4200" dirty="0">
              <a:solidFill>
                <a:schemeClr val="accent2">
                  <a:lumMod val="50000"/>
                </a:schemeClr>
              </a:solidFill>
            </a:endParaRPr>
          </a:p>
        </p:txBody>
      </p:sp>
      <p:pic>
        <p:nvPicPr>
          <p:cNvPr id="63490" name="Picture 2"/>
          <p:cNvPicPr>
            <a:picLocks noChangeAspect="1" noChangeArrowheads="1"/>
          </p:cNvPicPr>
          <p:nvPr/>
        </p:nvPicPr>
        <p:blipFill>
          <a:blip r:embed="rId2" cstate="print"/>
          <a:srcRect/>
          <a:stretch>
            <a:fillRect/>
          </a:stretch>
        </p:blipFill>
        <p:spPr bwMode="auto">
          <a:xfrm>
            <a:off x="117168" y="1295400"/>
            <a:ext cx="8950632"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2" cstate="print"/>
          <a:srcRect/>
          <a:stretch>
            <a:fillRect/>
          </a:stretch>
        </p:blipFill>
        <p:spPr bwMode="auto">
          <a:xfrm>
            <a:off x="89336" y="533400"/>
            <a:ext cx="8947829"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p:nvPr/>
        </p:nvSpPr>
        <p:spPr>
          <a:xfrm>
            <a:off x="810564" y="1632331"/>
            <a:ext cx="7723836" cy="4122282"/>
          </a:xfrm>
          <a:prstGeom prst="rect">
            <a:avLst/>
          </a:prstGeom>
        </p:spPr>
        <p:txBody>
          <a:bodyPr vert="horz" wrap="square" lIns="0" tIns="13335" rIns="0" bIns="0" rtlCol="0">
            <a:spAutoFit/>
          </a:bodyPr>
          <a:lstStyle/>
          <a:p>
            <a:pPr marL="12700" marR="5080">
              <a:lnSpc>
                <a:spcPct val="100000"/>
              </a:lnSpc>
              <a:spcBef>
                <a:spcPts val="105"/>
              </a:spcBef>
            </a:pPr>
            <a:r>
              <a:rPr sz="2600" dirty="0">
                <a:latin typeface="Trebuchet MS"/>
                <a:cs typeface="Trebuchet MS"/>
              </a:rPr>
              <a:t>Obtain </a:t>
            </a:r>
            <a:r>
              <a:rPr sz="2600" spc="-5" dirty="0">
                <a:latin typeface="Trebuchet MS"/>
                <a:cs typeface="Trebuchet MS"/>
              </a:rPr>
              <a:t>the difference for each pair and test  the </a:t>
            </a:r>
            <a:r>
              <a:rPr sz="2600" dirty="0">
                <a:latin typeface="Trebuchet MS"/>
                <a:cs typeface="Trebuchet MS"/>
              </a:rPr>
              <a:t>null </a:t>
            </a:r>
            <a:r>
              <a:rPr sz="2600" spc="-5" dirty="0">
                <a:latin typeface="Trebuchet MS"/>
                <a:cs typeface="Trebuchet MS"/>
              </a:rPr>
              <a:t>hypothesis that the mean </a:t>
            </a:r>
            <a:r>
              <a:rPr sz="2600" dirty="0">
                <a:latin typeface="Trebuchet MS"/>
                <a:cs typeface="Trebuchet MS"/>
              </a:rPr>
              <a:t>of </a:t>
            </a:r>
            <a:r>
              <a:rPr sz="2600" spc="-5" dirty="0">
                <a:latin typeface="Trebuchet MS"/>
                <a:cs typeface="Trebuchet MS"/>
              </a:rPr>
              <a:t>these  differences is </a:t>
            </a:r>
            <a:r>
              <a:rPr sz="2600" dirty="0" smtClean="0">
                <a:latin typeface="Trebuchet MS"/>
                <a:cs typeface="Trebuchet MS"/>
              </a:rPr>
              <a:t>zero</a:t>
            </a:r>
            <a:r>
              <a:rPr lang="en-IN" sz="2600" dirty="0" smtClean="0">
                <a:latin typeface="Trebuchet MS"/>
                <a:cs typeface="Trebuchet MS"/>
              </a:rPr>
              <a:t> </a:t>
            </a:r>
            <a:r>
              <a:rPr sz="2600" dirty="0" smtClean="0">
                <a:latin typeface="Trebuchet MS"/>
                <a:cs typeface="Trebuchet MS"/>
              </a:rPr>
              <a:t>(</a:t>
            </a:r>
            <a:r>
              <a:rPr sz="2600" dirty="0">
                <a:latin typeface="Trebuchet MS"/>
                <a:cs typeface="Trebuchet MS"/>
              </a:rPr>
              <a:t>this null hypothesis </a:t>
            </a:r>
            <a:r>
              <a:rPr sz="2600" spc="-5" dirty="0">
                <a:latin typeface="Trebuchet MS"/>
                <a:cs typeface="Trebuchet MS"/>
              </a:rPr>
              <a:t>is  </a:t>
            </a:r>
            <a:r>
              <a:rPr sz="2600" dirty="0">
                <a:latin typeface="Trebuchet MS"/>
                <a:cs typeface="Trebuchet MS"/>
              </a:rPr>
              <a:t>same as saying </a:t>
            </a:r>
            <a:r>
              <a:rPr sz="2600" spc="-5" dirty="0">
                <a:latin typeface="Trebuchet MS"/>
                <a:cs typeface="Trebuchet MS"/>
              </a:rPr>
              <a:t>that the means before and  after are</a:t>
            </a:r>
            <a:r>
              <a:rPr sz="2600" spc="-20" dirty="0">
                <a:latin typeface="Trebuchet MS"/>
                <a:cs typeface="Trebuchet MS"/>
              </a:rPr>
              <a:t> </a:t>
            </a:r>
            <a:r>
              <a:rPr sz="2600" spc="-5" dirty="0">
                <a:latin typeface="Trebuchet MS"/>
                <a:cs typeface="Trebuchet MS"/>
              </a:rPr>
              <a:t>equal).</a:t>
            </a:r>
            <a:endParaRPr sz="2600" dirty="0">
              <a:latin typeface="Trebuchet MS"/>
              <a:cs typeface="Trebuchet MS"/>
            </a:endParaRPr>
          </a:p>
          <a:p>
            <a:pPr marL="12700">
              <a:lnSpc>
                <a:spcPct val="100000"/>
              </a:lnSpc>
              <a:spcBef>
                <a:spcPts val="590"/>
              </a:spcBef>
            </a:pPr>
            <a:endParaRPr lang="en-IN" sz="2600" dirty="0" smtClean="0">
              <a:latin typeface="Trebuchet MS"/>
              <a:cs typeface="Trebuchet MS"/>
            </a:endParaRPr>
          </a:p>
          <a:p>
            <a:pPr marL="12700">
              <a:lnSpc>
                <a:spcPct val="100000"/>
              </a:lnSpc>
              <a:spcBef>
                <a:spcPts val="590"/>
              </a:spcBef>
            </a:pPr>
            <a:r>
              <a:rPr sz="2600" dirty="0" smtClean="0">
                <a:latin typeface="Trebuchet MS"/>
                <a:cs typeface="Trebuchet MS"/>
              </a:rPr>
              <a:t>For </a:t>
            </a:r>
            <a:r>
              <a:rPr sz="2600" spc="-5" dirty="0">
                <a:latin typeface="Trebuchet MS"/>
                <a:cs typeface="Trebuchet MS"/>
              </a:rPr>
              <a:t>paired </a:t>
            </a:r>
            <a:r>
              <a:rPr sz="2600" dirty="0">
                <a:latin typeface="Trebuchet MS"/>
                <a:cs typeface="Trebuchet MS"/>
              </a:rPr>
              <a:t>samples : t =</a:t>
            </a:r>
            <a:r>
              <a:rPr sz="2600" spc="-55" dirty="0">
                <a:latin typeface="Trebuchet MS"/>
                <a:cs typeface="Trebuchet MS"/>
              </a:rPr>
              <a:t> </a:t>
            </a:r>
            <a:r>
              <a:rPr sz="2600" spc="-5" dirty="0">
                <a:latin typeface="Trebuchet MS"/>
                <a:cs typeface="Trebuchet MS"/>
              </a:rPr>
              <a:t>d/(Sd/</a:t>
            </a:r>
            <a:r>
              <a:rPr sz="2000" spc="-5" dirty="0">
                <a:latin typeface="Trebuchet MS"/>
                <a:cs typeface="Trebuchet MS"/>
              </a:rPr>
              <a:t>(</a:t>
            </a:r>
            <a:r>
              <a:rPr sz="2800" spc="-5" dirty="0">
                <a:latin typeface="Trebuchet MS"/>
                <a:cs typeface="Trebuchet MS"/>
              </a:rPr>
              <a:t>n</a:t>
            </a:r>
            <a:r>
              <a:rPr sz="2000" spc="-5" dirty="0">
                <a:latin typeface="Trebuchet MS"/>
                <a:cs typeface="Trebuchet MS"/>
              </a:rPr>
              <a:t>)^</a:t>
            </a:r>
            <a:r>
              <a:rPr sz="1600" spc="-5" dirty="0" smtClean="0">
                <a:latin typeface="Trebuchet MS"/>
                <a:cs typeface="Trebuchet MS"/>
              </a:rPr>
              <a:t>1/2</a:t>
            </a:r>
            <a:r>
              <a:rPr sz="2800" spc="-5" dirty="0" smtClean="0">
                <a:latin typeface="Trebuchet MS"/>
                <a:cs typeface="Trebuchet MS"/>
              </a:rPr>
              <a:t>)</a:t>
            </a:r>
            <a:endParaRPr lang="en-IN" sz="2800" dirty="0">
              <a:latin typeface="Trebuchet MS"/>
              <a:cs typeface="Trebuchet MS"/>
            </a:endParaRPr>
          </a:p>
          <a:p>
            <a:pPr marL="12700">
              <a:lnSpc>
                <a:spcPct val="100000"/>
              </a:lnSpc>
              <a:spcBef>
                <a:spcPts val="590"/>
              </a:spcBef>
            </a:pPr>
            <a:endParaRPr lang="en-IN" sz="2800" spc="-5" dirty="0">
              <a:latin typeface="Trebuchet MS"/>
              <a:cs typeface="Trebuchet MS"/>
            </a:endParaRPr>
          </a:p>
          <a:p>
            <a:pPr marL="12700">
              <a:lnSpc>
                <a:spcPct val="100000"/>
              </a:lnSpc>
              <a:spcBef>
                <a:spcPts val="590"/>
              </a:spcBef>
            </a:pPr>
            <a:r>
              <a:rPr sz="2800" spc="-5" dirty="0" smtClean="0">
                <a:latin typeface="Trebuchet MS"/>
                <a:cs typeface="Trebuchet MS"/>
              </a:rPr>
              <a:t>d </a:t>
            </a:r>
            <a:r>
              <a:rPr sz="2800" spc="-5" dirty="0">
                <a:latin typeface="Trebuchet MS"/>
                <a:cs typeface="Trebuchet MS"/>
              </a:rPr>
              <a:t>: </a:t>
            </a:r>
            <a:r>
              <a:rPr sz="2800" spc="-10" dirty="0">
                <a:latin typeface="Trebuchet MS"/>
                <a:cs typeface="Trebuchet MS"/>
              </a:rPr>
              <a:t>is the sample mean </a:t>
            </a:r>
            <a:r>
              <a:rPr sz="2800" spc="-5" dirty="0">
                <a:latin typeface="Trebuchet MS"/>
                <a:cs typeface="Trebuchet MS"/>
              </a:rPr>
              <a:t>of </a:t>
            </a:r>
            <a:r>
              <a:rPr sz="2800" spc="-10" dirty="0">
                <a:latin typeface="Trebuchet MS"/>
                <a:cs typeface="Trebuchet MS"/>
              </a:rPr>
              <a:t>the  </a:t>
            </a:r>
            <a:r>
              <a:rPr sz="2800" spc="-10" dirty="0" smtClean="0">
                <a:latin typeface="Trebuchet MS"/>
                <a:cs typeface="Trebuchet MS"/>
              </a:rPr>
              <a:t>differences</a:t>
            </a:r>
            <a:endParaRPr lang="en-IN" sz="2800" dirty="0">
              <a:latin typeface="Trebuchet MS"/>
              <a:cs typeface="Trebuchet MS"/>
            </a:endParaRPr>
          </a:p>
          <a:p>
            <a:pPr marL="12700">
              <a:lnSpc>
                <a:spcPct val="100000"/>
              </a:lnSpc>
              <a:spcBef>
                <a:spcPts val="590"/>
              </a:spcBef>
            </a:pPr>
            <a:r>
              <a:rPr sz="2800" spc="-5" dirty="0" err="1" smtClean="0">
                <a:latin typeface="Trebuchet MS"/>
                <a:cs typeface="Trebuchet MS"/>
              </a:rPr>
              <a:t>Sd</a:t>
            </a:r>
            <a:r>
              <a:rPr sz="2800" spc="-5" dirty="0" smtClean="0">
                <a:latin typeface="Trebuchet MS"/>
                <a:cs typeface="Trebuchet MS"/>
              </a:rPr>
              <a:t> </a:t>
            </a:r>
            <a:r>
              <a:rPr sz="2800" spc="-5" dirty="0">
                <a:latin typeface="Trebuchet MS"/>
                <a:cs typeface="Trebuchet MS"/>
              </a:rPr>
              <a:t>: is </a:t>
            </a:r>
            <a:r>
              <a:rPr sz="2800" spc="-10" dirty="0">
                <a:latin typeface="Trebuchet MS"/>
                <a:cs typeface="Trebuchet MS"/>
              </a:rPr>
              <a:t>standard</a:t>
            </a:r>
            <a:r>
              <a:rPr sz="2800" spc="30" dirty="0">
                <a:latin typeface="Trebuchet MS"/>
                <a:cs typeface="Trebuchet MS"/>
              </a:rPr>
              <a:t> </a:t>
            </a:r>
            <a:r>
              <a:rPr sz="2800" spc="-10" dirty="0">
                <a:latin typeface="Trebuchet MS"/>
                <a:cs typeface="Trebuchet MS"/>
              </a:rPr>
              <a:t>deviation.</a:t>
            </a:r>
            <a:endParaRPr sz="2800" dirty="0">
              <a:latin typeface="Trebuchet MS"/>
              <a:cs typeface="Trebuchet MS"/>
            </a:endParaRPr>
          </a:p>
        </p:txBody>
      </p:sp>
      <p:sp>
        <p:nvSpPr>
          <p:cNvPr id="21" name="TextBox 20"/>
          <p:cNvSpPr txBox="1"/>
          <p:nvPr/>
        </p:nvSpPr>
        <p:spPr>
          <a:xfrm>
            <a:off x="685800" y="381000"/>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Steps of paired t-test</a:t>
            </a:r>
            <a:endParaRPr lang="en-IN" sz="4200" dirty="0">
              <a:solidFill>
                <a:schemeClr val="accent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85800" y="1676400"/>
            <a:ext cx="7876236" cy="3636252"/>
          </a:xfrm>
          <a:prstGeom prst="rect">
            <a:avLst/>
          </a:prstGeom>
        </p:spPr>
        <p:txBody>
          <a:bodyPr vert="horz" wrap="square" lIns="0" tIns="12065" rIns="0" bIns="0" rtlCol="0">
            <a:spAutoFit/>
          </a:bodyPr>
          <a:lstStyle/>
          <a:p>
            <a:pPr marL="12700" marR="109855">
              <a:lnSpc>
                <a:spcPct val="100000"/>
              </a:lnSpc>
              <a:spcBef>
                <a:spcPts val="95"/>
              </a:spcBef>
            </a:pPr>
            <a:r>
              <a:rPr sz="2800" spc="-10" dirty="0">
                <a:latin typeface="Trebuchet MS"/>
                <a:cs typeface="Trebuchet MS"/>
              </a:rPr>
              <a:t>Statistical </a:t>
            </a:r>
            <a:r>
              <a:rPr sz="2800" spc="-10" dirty="0" smtClean="0">
                <a:latin typeface="Trebuchet MS"/>
                <a:cs typeface="Trebuchet MS"/>
              </a:rPr>
              <a:t>inference</a:t>
            </a:r>
            <a:r>
              <a:rPr lang="en-IN" sz="2800" spc="-10" dirty="0" smtClean="0">
                <a:latin typeface="Trebuchet MS"/>
                <a:cs typeface="Trebuchet MS"/>
              </a:rPr>
              <a:t> </a:t>
            </a:r>
            <a:r>
              <a:rPr lang="en-IN" sz="1600" spc="-10" dirty="0" smtClean="0">
                <a:latin typeface="Trebuchet MS"/>
                <a:cs typeface="Trebuchet MS"/>
              </a:rPr>
              <a:t>(a conclusion reached on the basis of evidence and reasoning)</a:t>
            </a:r>
            <a:r>
              <a:rPr sz="1600" spc="-10" dirty="0" smtClean="0">
                <a:latin typeface="Trebuchet MS"/>
                <a:cs typeface="Trebuchet MS"/>
              </a:rPr>
              <a:t> </a:t>
            </a:r>
            <a:r>
              <a:rPr sz="2800" spc="-5" dirty="0">
                <a:latin typeface="Trebuchet MS"/>
                <a:cs typeface="Trebuchet MS"/>
              </a:rPr>
              <a:t>is </a:t>
            </a:r>
            <a:r>
              <a:rPr sz="2800" spc="-10" dirty="0">
                <a:latin typeface="Trebuchet MS"/>
                <a:cs typeface="Trebuchet MS"/>
              </a:rPr>
              <a:t>the branch </a:t>
            </a:r>
            <a:r>
              <a:rPr sz="2800" spc="-5" dirty="0">
                <a:latin typeface="Trebuchet MS"/>
                <a:cs typeface="Trebuchet MS"/>
              </a:rPr>
              <a:t>of </a:t>
            </a:r>
            <a:r>
              <a:rPr sz="2800" spc="-10" dirty="0" smtClean="0">
                <a:latin typeface="Trebuchet MS"/>
                <a:cs typeface="Trebuchet MS"/>
              </a:rPr>
              <a:t>statistics </a:t>
            </a:r>
            <a:r>
              <a:rPr sz="2800" spc="-10" dirty="0">
                <a:latin typeface="Trebuchet MS"/>
                <a:cs typeface="Trebuchet MS"/>
              </a:rPr>
              <a:t>which </a:t>
            </a:r>
            <a:r>
              <a:rPr sz="2800" spc="-5" dirty="0">
                <a:latin typeface="Trebuchet MS"/>
                <a:cs typeface="Trebuchet MS"/>
              </a:rPr>
              <a:t>is </a:t>
            </a:r>
            <a:r>
              <a:rPr sz="2800" spc="-10" dirty="0">
                <a:latin typeface="Trebuchet MS"/>
                <a:cs typeface="Trebuchet MS"/>
              </a:rPr>
              <a:t>concerned with using </a:t>
            </a:r>
            <a:r>
              <a:rPr sz="2800" spc="-10" dirty="0" smtClean="0">
                <a:latin typeface="Trebuchet MS"/>
                <a:cs typeface="Trebuchet MS"/>
              </a:rPr>
              <a:t>probability </a:t>
            </a:r>
            <a:r>
              <a:rPr sz="2800" spc="-10" dirty="0">
                <a:latin typeface="Trebuchet MS"/>
                <a:cs typeface="Trebuchet MS"/>
              </a:rPr>
              <a:t>concept </a:t>
            </a:r>
            <a:r>
              <a:rPr sz="2800" spc="-5" dirty="0">
                <a:latin typeface="Trebuchet MS"/>
                <a:cs typeface="Trebuchet MS"/>
              </a:rPr>
              <a:t>to deal </a:t>
            </a:r>
            <a:r>
              <a:rPr sz="2800" spc="-10" dirty="0">
                <a:latin typeface="Trebuchet MS"/>
                <a:cs typeface="Trebuchet MS"/>
              </a:rPr>
              <a:t>with </a:t>
            </a:r>
            <a:r>
              <a:rPr sz="2800" spc="-10" dirty="0" smtClean="0">
                <a:latin typeface="Trebuchet MS"/>
                <a:cs typeface="Trebuchet MS"/>
              </a:rPr>
              <a:t>uncertainly </a:t>
            </a:r>
            <a:r>
              <a:rPr sz="2800" spc="-5" dirty="0">
                <a:latin typeface="Trebuchet MS"/>
                <a:cs typeface="Trebuchet MS"/>
              </a:rPr>
              <a:t>in </a:t>
            </a:r>
            <a:r>
              <a:rPr sz="2800" spc="-10" dirty="0">
                <a:latin typeface="Trebuchet MS"/>
                <a:cs typeface="Trebuchet MS"/>
              </a:rPr>
              <a:t>decision</a:t>
            </a:r>
            <a:r>
              <a:rPr sz="2800" spc="40" dirty="0">
                <a:latin typeface="Trebuchet MS"/>
                <a:cs typeface="Trebuchet MS"/>
              </a:rPr>
              <a:t> </a:t>
            </a:r>
            <a:r>
              <a:rPr sz="2800" spc="-10" dirty="0">
                <a:latin typeface="Trebuchet MS"/>
                <a:cs typeface="Trebuchet MS"/>
              </a:rPr>
              <a:t>making.</a:t>
            </a:r>
            <a:endParaRPr sz="2800" dirty="0">
              <a:latin typeface="Trebuchet MS"/>
              <a:cs typeface="Trebuchet MS"/>
            </a:endParaRPr>
          </a:p>
          <a:p>
            <a:pPr>
              <a:lnSpc>
                <a:spcPct val="100000"/>
              </a:lnSpc>
              <a:spcBef>
                <a:spcPts val="20"/>
              </a:spcBef>
            </a:pPr>
            <a:endParaRPr sz="3950" dirty="0">
              <a:latin typeface="Times New Roman"/>
              <a:cs typeface="Times New Roman"/>
            </a:endParaRPr>
          </a:p>
          <a:p>
            <a:pPr marL="12700" marR="5080" algn="just">
              <a:lnSpc>
                <a:spcPct val="100000"/>
              </a:lnSpc>
            </a:pPr>
            <a:r>
              <a:rPr sz="2800" spc="-5" dirty="0">
                <a:latin typeface="Trebuchet MS"/>
                <a:cs typeface="Trebuchet MS"/>
              </a:rPr>
              <a:t>It refers to the </a:t>
            </a:r>
            <a:r>
              <a:rPr sz="2800" spc="-10" dirty="0">
                <a:latin typeface="Trebuchet MS"/>
                <a:cs typeface="Trebuchet MS"/>
              </a:rPr>
              <a:t>process </a:t>
            </a:r>
            <a:r>
              <a:rPr sz="2800" spc="-5" dirty="0">
                <a:latin typeface="Trebuchet MS"/>
                <a:cs typeface="Trebuchet MS"/>
              </a:rPr>
              <a:t>of selecting </a:t>
            </a:r>
            <a:r>
              <a:rPr sz="2800" spc="-10" dirty="0">
                <a:latin typeface="Trebuchet MS"/>
                <a:cs typeface="Trebuchet MS"/>
              </a:rPr>
              <a:t>and </a:t>
            </a:r>
            <a:r>
              <a:rPr sz="2800" spc="-10" dirty="0" smtClean="0">
                <a:latin typeface="Trebuchet MS"/>
                <a:cs typeface="Trebuchet MS"/>
              </a:rPr>
              <a:t>using </a:t>
            </a:r>
            <a:r>
              <a:rPr sz="2800" spc="-5" dirty="0">
                <a:latin typeface="Trebuchet MS"/>
                <a:cs typeface="Trebuchet MS"/>
              </a:rPr>
              <a:t>a </a:t>
            </a:r>
            <a:r>
              <a:rPr sz="2800" spc="-10" dirty="0">
                <a:latin typeface="Trebuchet MS"/>
                <a:cs typeface="Trebuchet MS"/>
              </a:rPr>
              <a:t>sample </a:t>
            </a:r>
            <a:r>
              <a:rPr sz="2800" spc="-5" dirty="0">
                <a:latin typeface="Trebuchet MS"/>
                <a:cs typeface="Trebuchet MS"/>
              </a:rPr>
              <a:t>to draw </a:t>
            </a:r>
            <a:r>
              <a:rPr sz="2800" spc="-10" dirty="0">
                <a:latin typeface="Trebuchet MS"/>
                <a:cs typeface="Trebuchet MS"/>
              </a:rPr>
              <a:t>inference </a:t>
            </a:r>
            <a:r>
              <a:rPr sz="2800" spc="-10" dirty="0" smtClean="0">
                <a:latin typeface="Trebuchet MS"/>
                <a:cs typeface="Trebuchet MS"/>
              </a:rPr>
              <a:t>about</a:t>
            </a:r>
            <a:r>
              <a:rPr lang="en-IN" sz="2800" spc="-10" dirty="0" smtClean="0">
                <a:latin typeface="Trebuchet MS"/>
                <a:cs typeface="Trebuchet MS"/>
              </a:rPr>
              <a:t> </a:t>
            </a:r>
            <a:r>
              <a:rPr sz="2800" spc="-10" dirty="0" smtClean="0">
                <a:latin typeface="Trebuchet MS"/>
                <a:cs typeface="Trebuchet MS"/>
              </a:rPr>
              <a:t>population </a:t>
            </a:r>
            <a:r>
              <a:rPr sz="2800" spc="-5" dirty="0">
                <a:latin typeface="Trebuchet MS"/>
                <a:cs typeface="Trebuchet MS"/>
              </a:rPr>
              <a:t>from </a:t>
            </a:r>
            <a:r>
              <a:rPr sz="2800" spc="-10" dirty="0">
                <a:latin typeface="Trebuchet MS"/>
                <a:cs typeface="Trebuchet MS"/>
              </a:rPr>
              <a:t>which sample </a:t>
            </a:r>
            <a:r>
              <a:rPr sz="2800" spc="-5" dirty="0">
                <a:latin typeface="Trebuchet MS"/>
                <a:cs typeface="Trebuchet MS"/>
              </a:rPr>
              <a:t>is</a:t>
            </a:r>
            <a:r>
              <a:rPr sz="2800" spc="75" dirty="0">
                <a:latin typeface="Trebuchet MS"/>
                <a:cs typeface="Trebuchet MS"/>
              </a:rPr>
              <a:t> </a:t>
            </a:r>
            <a:r>
              <a:rPr sz="2800" spc="-10" dirty="0">
                <a:latin typeface="Trebuchet MS"/>
                <a:cs typeface="Trebuchet MS"/>
              </a:rPr>
              <a:t>drawn.</a:t>
            </a:r>
            <a:endParaRPr sz="2800" dirty="0">
              <a:latin typeface="Trebuchet MS"/>
              <a:cs typeface="Trebuchet MS"/>
            </a:endParaRPr>
          </a:p>
        </p:txBody>
      </p:sp>
      <p:sp>
        <p:nvSpPr>
          <p:cNvPr id="6" name="object 6"/>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3</a:t>
            </a:fld>
            <a:endParaRPr dirty="0"/>
          </a:p>
        </p:txBody>
      </p:sp>
      <p:sp>
        <p:nvSpPr>
          <p:cNvPr id="7" name="TextBox 6"/>
          <p:cNvSpPr txBox="1"/>
          <p:nvPr/>
        </p:nvSpPr>
        <p:spPr>
          <a:xfrm>
            <a:off x="685800" y="304800"/>
            <a:ext cx="7696200" cy="738664"/>
          </a:xfrm>
          <a:prstGeom prst="rect">
            <a:avLst/>
          </a:prstGeom>
          <a:noFill/>
        </p:spPr>
        <p:txBody>
          <a:bodyPr wrap="square" rtlCol="0">
            <a:spAutoFit/>
          </a:bodyPr>
          <a:lstStyle/>
          <a:p>
            <a:pPr algn="ctr"/>
            <a:r>
              <a:rPr lang="en-IN" sz="4200" dirty="0" smtClean="0">
                <a:solidFill>
                  <a:srgbClr val="0070C0"/>
                </a:solidFill>
              </a:rPr>
              <a:t>Basis of Statistical Inference</a:t>
            </a:r>
            <a:endParaRPr lang="en-IN" sz="4200" dirty="0">
              <a:solidFill>
                <a:srgbClr val="0070C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30</a:t>
            </a:fld>
            <a:endParaRPr dirty="0"/>
          </a:p>
        </p:txBody>
      </p:sp>
      <p:sp>
        <p:nvSpPr>
          <p:cNvPr id="14" name="Title 13"/>
          <p:cNvSpPr>
            <a:spLocks noGrp="1"/>
          </p:cNvSpPr>
          <p:nvPr>
            <p:ph type="title"/>
          </p:nvPr>
        </p:nvSpPr>
        <p:spPr>
          <a:xfrm>
            <a:off x="228600" y="609600"/>
            <a:ext cx="8229600" cy="1143000"/>
          </a:xfrm>
        </p:spPr>
        <p:txBody>
          <a:bodyPr/>
          <a:lstStyle/>
          <a:p>
            <a:r>
              <a:rPr lang="en-IN" dirty="0" smtClean="0">
                <a:solidFill>
                  <a:schemeClr val="accent6">
                    <a:lumMod val="50000"/>
                  </a:schemeClr>
                </a:solidFill>
              </a:rPr>
              <a:t>z test</a:t>
            </a:r>
            <a:endParaRPr lang="en-IN" dirty="0">
              <a:solidFill>
                <a:schemeClr val="accent6">
                  <a:lumMod val="50000"/>
                </a:schemeClr>
              </a:solidFill>
            </a:endParaRPr>
          </a:p>
        </p:txBody>
      </p:sp>
      <p:sp>
        <p:nvSpPr>
          <p:cNvPr id="15" name="Rectangle 14"/>
          <p:cNvSpPr/>
          <p:nvPr/>
        </p:nvSpPr>
        <p:spPr>
          <a:xfrm>
            <a:off x="609600" y="2133600"/>
            <a:ext cx="8001000" cy="2554545"/>
          </a:xfrm>
          <a:prstGeom prst="rect">
            <a:avLst/>
          </a:prstGeom>
        </p:spPr>
        <p:txBody>
          <a:bodyPr wrap="square">
            <a:spAutoFit/>
          </a:bodyPr>
          <a:lstStyle/>
          <a:p>
            <a:r>
              <a:rPr lang="en-IN" sz="3200" dirty="0" smtClean="0"/>
              <a:t>The z-test is a hypothesis test to determine if a single observed mean is significantly different (or greater or less than) the mean under the null hypothesis, when you know the standard deviation of the population. </a:t>
            </a:r>
            <a:endParaRPr lang="en-IN"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a:stretch>
            <a:fillRect/>
          </a:stretch>
        </p:blipFill>
        <p:spPr bwMode="auto">
          <a:xfrm>
            <a:off x="152400" y="1219200"/>
            <a:ext cx="8861843" cy="4419600"/>
          </a:xfrm>
          <a:prstGeom prst="rect">
            <a:avLst/>
          </a:prstGeom>
          <a:noFill/>
          <a:ln w="9525">
            <a:noFill/>
            <a:miter lim="800000"/>
            <a:headEnd/>
            <a:tailEnd/>
          </a:ln>
        </p:spPr>
      </p:pic>
      <p:sp>
        <p:nvSpPr>
          <p:cNvPr id="3" name="TextBox 2"/>
          <p:cNvSpPr txBox="1"/>
          <p:nvPr/>
        </p:nvSpPr>
        <p:spPr>
          <a:xfrm>
            <a:off x="685800" y="152400"/>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Example z-test</a:t>
            </a:r>
            <a:endParaRPr lang="en-IN" sz="4200" dirty="0">
              <a:solidFill>
                <a:schemeClr val="accent2">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r="33777" b="46216"/>
          <a:stretch>
            <a:fillRect/>
          </a:stretch>
        </p:blipFill>
        <p:spPr bwMode="auto">
          <a:xfrm>
            <a:off x="73569" y="654282"/>
            <a:ext cx="7956371" cy="4222518"/>
          </a:xfrm>
          <a:prstGeom prst="rect">
            <a:avLst/>
          </a:prstGeom>
          <a:noFill/>
          <a:ln w="9525">
            <a:noFill/>
            <a:miter lim="800000"/>
            <a:headEnd/>
            <a:tailEnd/>
          </a:ln>
        </p:spPr>
      </p:pic>
      <p:sp>
        <p:nvSpPr>
          <p:cNvPr id="3" name="TextBox 2"/>
          <p:cNvSpPr txBox="1"/>
          <p:nvPr/>
        </p:nvSpPr>
        <p:spPr>
          <a:xfrm>
            <a:off x="304800" y="5181600"/>
            <a:ext cx="84582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N" sz="2800" dirty="0" smtClean="0"/>
              <a:t>The observed value of z is 2013 which is greater than the critical value of 1.64. therefore, we reject H</a:t>
            </a:r>
            <a:r>
              <a:rPr lang="en-IN" sz="2800" baseline="-25000" dirty="0" smtClean="0"/>
              <a:t>0</a:t>
            </a:r>
            <a:r>
              <a:rPr lang="en-IN" sz="2800" dirty="0" smtClean="0"/>
              <a:t>.</a:t>
            </a:r>
            <a:endParaRPr lang="en-IN"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0" y="304800"/>
            <a:ext cx="9089480" cy="5943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077200" cy="5262979"/>
          </a:xfrm>
          <a:prstGeom prst="rect">
            <a:avLst/>
          </a:prstGeom>
        </p:spPr>
        <p:txBody>
          <a:bodyPr wrap="square">
            <a:spAutoFit/>
          </a:bodyPr>
          <a:lstStyle/>
          <a:p>
            <a:r>
              <a:rPr lang="en-IN" sz="2800" dirty="0" smtClean="0"/>
              <a:t>A </a:t>
            </a:r>
            <a:r>
              <a:rPr lang="en-IN" sz="2800" dirty="0"/>
              <a:t>statistical test </a:t>
            </a:r>
            <a:r>
              <a:rPr lang="en-IN" sz="2800" dirty="0" smtClean="0"/>
              <a:t>that researchers </a:t>
            </a:r>
            <a:r>
              <a:rPr lang="en-IN" sz="2800" dirty="0"/>
              <a:t>use to determine if their experimental data supports (or doesn’t support) the hypothesis being tested. </a:t>
            </a:r>
            <a:endParaRPr lang="en-IN" sz="2800" dirty="0" smtClean="0"/>
          </a:p>
          <a:p>
            <a:endParaRPr lang="en-IN" sz="2800" dirty="0"/>
          </a:p>
          <a:p>
            <a:r>
              <a:rPr lang="en-IN" sz="2800" dirty="0" smtClean="0"/>
              <a:t>Chi-square </a:t>
            </a:r>
            <a:r>
              <a:rPr lang="en-IN" sz="2800" dirty="0"/>
              <a:t>gives a measure of  “goodness of fit” which defines how well data that was expected from their hypothesis fits with what was actually observed in their experiment. </a:t>
            </a:r>
            <a:endParaRPr lang="en-IN" sz="2800" dirty="0" smtClean="0"/>
          </a:p>
          <a:p>
            <a:endParaRPr lang="en-IN" sz="2800" dirty="0"/>
          </a:p>
          <a:p>
            <a:r>
              <a:rPr lang="en-IN" sz="2800" dirty="0"/>
              <a:t>The chi-square (X</a:t>
            </a:r>
            <a:r>
              <a:rPr lang="en-IN" sz="2800" baseline="30000" dirty="0"/>
              <a:t>2</a:t>
            </a:r>
            <a:r>
              <a:rPr lang="en-IN" sz="2800" dirty="0"/>
              <a:t>) method allows researchers to assess what is called the "goodness of fit" between expected and observed values</a:t>
            </a:r>
            <a:r>
              <a:rPr lang="en-IN" sz="2800" dirty="0" smtClean="0"/>
              <a:t>.</a:t>
            </a:r>
            <a:endParaRPr lang="en-IN" sz="2800" dirty="0"/>
          </a:p>
        </p:txBody>
      </p:sp>
      <p:sp>
        <p:nvSpPr>
          <p:cNvPr id="3" name="TextBox 2"/>
          <p:cNvSpPr txBox="1"/>
          <p:nvPr/>
        </p:nvSpPr>
        <p:spPr>
          <a:xfrm>
            <a:off x="533400" y="328136"/>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Chi-square Test</a:t>
            </a:r>
            <a:endParaRPr lang="en-IN" sz="4200" dirty="0">
              <a:solidFill>
                <a:schemeClr val="accent2">
                  <a:lumMod val="5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76400"/>
            <a:ext cx="7696200" cy="4031873"/>
          </a:xfrm>
          <a:prstGeom prst="rect">
            <a:avLst/>
          </a:prstGeom>
        </p:spPr>
        <p:txBody>
          <a:bodyPr wrap="square">
            <a:spAutoFit/>
          </a:bodyPr>
          <a:lstStyle/>
          <a:p>
            <a:r>
              <a:rPr lang="en-IN" sz="3200" dirty="0"/>
              <a:t>There are two types of chi-square analysis methods: </a:t>
            </a:r>
            <a:endParaRPr lang="en-IN" sz="3200" dirty="0" smtClean="0"/>
          </a:p>
          <a:p>
            <a:endParaRPr lang="en-IN" sz="3200" dirty="0" smtClean="0"/>
          </a:p>
          <a:p>
            <a:pPr marL="514350" indent="-514350">
              <a:buFont typeface="+mj-lt"/>
              <a:buAutoNum type="arabicPeriod"/>
            </a:pPr>
            <a:r>
              <a:rPr lang="en-IN" sz="3200" dirty="0" smtClean="0"/>
              <a:t>goodness </a:t>
            </a:r>
            <a:r>
              <a:rPr lang="en-IN" sz="3200" dirty="0"/>
              <a:t>of fit </a:t>
            </a:r>
            <a:r>
              <a:rPr lang="en-IN" sz="3200" dirty="0" smtClean="0"/>
              <a:t>(hypothesis testing)</a:t>
            </a:r>
          </a:p>
          <a:p>
            <a:pPr marL="514350" indent="-514350">
              <a:buFont typeface="+mj-lt"/>
              <a:buAutoNum type="arabicPeriod"/>
            </a:pPr>
            <a:endParaRPr lang="en-IN" sz="3200" dirty="0" smtClean="0"/>
          </a:p>
          <a:p>
            <a:pPr marL="514350" indent="-514350">
              <a:buFont typeface="+mj-lt"/>
              <a:buAutoNum type="arabicPeriod"/>
            </a:pPr>
            <a:r>
              <a:rPr lang="en-IN" sz="3200" dirty="0" smtClean="0"/>
              <a:t>Chi-square </a:t>
            </a:r>
            <a:r>
              <a:rPr lang="en-IN" sz="3200" dirty="0"/>
              <a:t>test for independence (which determines if there is an association between variables).</a:t>
            </a:r>
          </a:p>
        </p:txBody>
      </p:sp>
      <p:sp>
        <p:nvSpPr>
          <p:cNvPr id="3" name="TextBox 2"/>
          <p:cNvSpPr txBox="1"/>
          <p:nvPr/>
        </p:nvSpPr>
        <p:spPr>
          <a:xfrm>
            <a:off x="533400" y="328136"/>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Chi-square (</a:t>
            </a:r>
            <a:r>
              <a:rPr lang="el-GR" sz="4200" dirty="0">
                <a:solidFill>
                  <a:schemeClr val="accent2">
                    <a:lumMod val="50000"/>
                  </a:schemeClr>
                </a:solidFill>
              </a:rPr>
              <a:t>χ</a:t>
            </a:r>
            <a:r>
              <a:rPr lang="en-IN" sz="4200" baseline="30000" dirty="0">
                <a:solidFill>
                  <a:schemeClr val="accent2">
                    <a:lumMod val="50000"/>
                  </a:schemeClr>
                </a:solidFill>
              </a:rPr>
              <a:t>2</a:t>
            </a:r>
            <a:r>
              <a:rPr lang="en-IN" sz="4200" dirty="0" smtClean="0">
                <a:solidFill>
                  <a:schemeClr val="accent2">
                    <a:lumMod val="50000"/>
                  </a:schemeClr>
                </a:solidFill>
              </a:rPr>
              <a:t>) Test</a:t>
            </a:r>
            <a:endParaRPr lang="en-IN" sz="4200" dirty="0">
              <a:solidFill>
                <a:schemeClr val="accent2">
                  <a:lumMod val="5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686800" cy="4893647"/>
          </a:xfrm>
          <a:prstGeom prst="rect">
            <a:avLst/>
          </a:prstGeom>
        </p:spPr>
        <p:txBody>
          <a:bodyPr wrap="square">
            <a:spAutoFit/>
          </a:bodyPr>
          <a:lstStyle/>
          <a:p>
            <a:r>
              <a:rPr lang="en-IN" sz="2400" dirty="0" smtClean="0">
                <a:solidFill>
                  <a:schemeClr val="accent6">
                    <a:lumMod val="50000"/>
                  </a:schemeClr>
                </a:solidFill>
              </a:rPr>
              <a:t>Tomato </a:t>
            </a:r>
            <a:r>
              <a:rPr lang="en-IN" sz="2400" dirty="0">
                <a:solidFill>
                  <a:schemeClr val="accent6">
                    <a:lumMod val="50000"/>
                  </a:schemeClr>
                </a:solidFill>
              </a:rPr>
              <a:t>bacterial spot </a:t>
            </a:r>
            <a:r>
              <a:rPr lang="en-IN" sz="2400" dirty="0" smtClean="0">
                <a:solidFill>
                  <a:schemeClr val="accent6">
                    <a:lumMod val="50000"/>
                  </a:schemeClr>
                </a:solidFill>
              </a:rPr>
              <a:t>disease –</a:t>
            </a:r>
          </a:p>
          <a:p>
            <a:r>
              <a:rPr lang="en-IN" sz="2400" dirty="0" smtClean="0"/>
              <a:t> </a:t>
            </a:r>
          </a:p>
          <a:p>
            <a:pPr marL="457200" indent="-457200">
              <a:buFont typeface="Wingdings" pitchFamily="2" charset="2"/>
              <a:buChar char="v"/>
            </a:pPr>
            <a:r>
              <a:rPr lang="en-IN" sz="2400" dirty="0"/>
              <a:t>T</a:t>
            </a:r>
            <a:r>
              <a:rPr lang="en-IN" sz="2400" dirty="0" smtClean="0"/>
              <a:t>o </a:t>
            </a:r>
            <a:r>
              <a:rPr lang="en-IN" sz="2400" dirty="0"/>
              <a:t>figure out what phenotypic classes are expected and the number of individual plants in each class. </a:t>
            </a:r>
            <a:endParaRPr lang="en-IN" sz="2400" dirty="0" smtClean="0"/>
          </a:p>
          <a:p>
            <a:pPr marL="457200" indent="-457200">
              <a:buFont typeface="Wingdings" pitchFamily="2" charset="2"/>
              <a:buChar char="v"/>
            </a:pPr>
            <a:endParaRPr lang="en-IN" sz="2400" dirty="0"/>
          </a:p>
          <a:p>
            <a:pPr marL="457200" indent="-457200">
              <a:buFont typeface="Wingdings" pitchFamily="2" charset="2"/>
              <a:buChar char="v"/>
            </a:pPr>
            <a:r>
              <a:rPr lang="en-IN" sz="2400" dirty="0" smtClean="0"/>
              <a:t>Based </a:t>
            </a:r>
            <a:r>
              <a:rPr lang="en-IN" sz="2400" dirty="0"/>
              <a:t>upon </a:t>
            </a:r>
            <a:r>
              <a:rPr lang="en-IN" sz="2400" dirty="0" smtClean="0"/>
              <a:t>the </a:t>
            </a:r>
            <a:r>
              <a:rPr lang="en-IN" sz="2400" dirty="0"/>
              <a:t>observations in the F</a:t>
            </a:r>
            <a:r>
              <a:rPr lang="en-IN" sz="2400" baseline="-25000" dirty="0"/>
              <a:t>1</a:t>
            </a:r>
            <a:r>
              <a:rPr lang="en-IN" sz="2400" dirty="0"/>
              <a:t> where all showed resistance</a:t>
            </a:r>
            <a:r>
              <a:rPr lang="en-IN" sz="2400" dirty="0" smtClean="0"/>
              <a:t>, </a:t>
            </a:r>
            <a:r>
              <a:rPr lang="en-IN" sz="2400" dirty="0"/>
              <a:t>test the hypothesis that resistance is controlled by one dominant gene. </a:t>
            </a:r>
            <a:endParaRPr lang="en-IN" sz="2400" dirty="0" smtClean="0"/>
          </a:p>
          <a:p>
            <a:pPr marL="457200" indent="-457200">
              <a:buFont typeface="Wingdings" pitchFamily="2" charset="2"/>
              <a:buChar char="v"/>
            </a:pPr>
            <a:endParaRPr lang="en-IN" sz="2400" dirty="0"/>
          </a:p>
          <a:p>
            <a:pPr marL="457200" indent="-457200">
              <a:buFont typeface="Wingdings" pitchFamily="2" charset="2"/>
              <a:buChar char="v"/>
            </a:pPr>
            <a:r>
              <a:rPr lang="en-IN" sz="2400" dirty="0" smtClean="0"/>
              <a:t>Therefore</a:t>
            </a:r>
            <a:r>
              <a:rPr lang="en-IN" sz="2400" dirty="0"/>
              <a:t>, for the 197 plants </a:t>
            </a:r>
            <a:r>
              <a:rPr lang="en-IN" sz="2400" dirty="0" smtClean="0"/>
              <a:t>in </a:t>
            </a:r>
            <a:r>
              <a:rPr lang="en-IN" sz="2400" dirty="0"/>
              <a:t>F</a:t>
            </a:r>
            <a:r>
              <a:rPr lang="en-IN" sz="2400" baseline="-25000" dirty="0"/>
              <a:t>2</a:t>
            </a:r>
            <a:r>
              <a:rPr lang="en-IN" sz="2400" dirty="0"/>
              <a:t> generation of selfing the F1s from the  6.8068 x OH88119 cross</a:t>
            </a:r>
            <a:r>
              <a:rPr lang="en-IN" sz="2400" dirty="0" smtClean="0"/>
              <a:t>, </a:t>
            </a:r>
            <a:r>
              <a:rPr lang="en-IN" sz="2400" dirty="0"/>
              <a:t>expected 147.75 tomato plants to be resistant to bacterial spot and 49.25 to be susceptible.  </a:t>
            </a:r>
          </a:p>
        </p:txBody>
      </p:sp>
      <p:sp>
        <p:nvSpPr>
          <p:cNvPr id="3" name="TextBox 2"/>
          <p:cNvSpPr txBox="1"/>
          <p:nvPr/>
        </p:nvSpPr>
        <p:spPr>
          <a:xfrm>
            <a:off x="685800" y="152400"/>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Example chi-square test</a:t>
            </a:r>
            <a:endParaRPr lang="en-IN" sz="4200" dirty="0">
              <a:solidFill>
                <a:schemeClr val="accent2">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28136"/>
            <a:ext cx="7696200" cy="738664"/>
          </a:xfrm>
          <a:prstGeom prst="rect">
            <a:avLst/>
          </a:prstGeom>
          <a:noFill/>
        </p:spPr>
        <p:txBody>
          <a:bodyPr wrap="square" rtlCol="0">
            <a:spAutoFit/>
          </a:bodyPr>
          <a:lstStyle/>
          <a:p>
            <a:pPr algn="ctr"/>
            <a:r>
              <a:rPr lang="en-IN" sz="4200" dirty="0" smtClean="0">
                <a:solidFill>
                  <a:schemeClr val="accent2">
                    <a:lumMod val="50000"/>
                  </a:schemeClr>
                </a:solidFill>
              </a:rPr>
              <a:t>Chi-square Test</a:t>
            </a:r>
            <a:endParaRPr lang="en-IN" sz="4200" dirty="0">
              <a:solidFill>
                <a:schemeClr val="accent2">
                  <a:lumMod val="50000"/>
                </a:schemeClr>
              </a:solidFill>
            </a:endParaRPr>
          </a:p>
        </p:txBody>
      </p:sp>
      <p:sp>
        <p:nvSpPr>
          <p:cNvPr id="3" name="Rectangle 2"/>
          <p:cNvSpPr/>
          <p:nvPr/>
        </p:nvSpPr>
        <p:spPr>
          <a:xfrm>
            <a:off x="533400" y="1371600"/>
            <a:ext cx="7924800" cy="1384995"/>
          </a:xfrm>
          <a:prstGeom prst="rect">
            <a:avLst/>
          </a:prstGeom>
        </p:spPr>
        <p:txBody>
          <a:bodyPr wrap="square">
            <a:spAutoFit/>
          </a:bodyPr>
          <a:lstStyle/>
          <a:p>
            <a:r>
              <a:rPr lang="en-IN" sz="2800" dirty="0"/>
              <a:t>The formula for calculating the X</a:t>
            </a:r>
            <a:r>
              <a:rPr lang="en-IN" sz="2800" baseline="30000" dirty="0"/>
              <a:t>2</a:t>
            </a:r>
            <a:r>
              <a:rPr lang="en-IN" sz="2800" dirty="0"/>
              <a:t> value is:</a:t>
            </a:r>
            <a:r>
              <a:rPr lang="en-IN" sz="2800" dirty="0" smtClean="0"/>
              <a:t/>
            </a:r>
            <a:br>
              <a:rPr lang="en-IN" sz="2800" dirty="0" smtClean="0"/>
            </a:br>
            <a:r>
              <a:rPr lang="en-IN" sz="2800" dirty="0" smtClean="0"/>
              <a:t/>
            </a:r>
            <a:br>
              <a:rPr lang="en-IN" sz="2800" dirty="0" smtClean="0"/>
            </a:br>
            <a:r>
              <a:rPr lang="en-IN" sz="2800" dirty="0"/>
              <a:t>      </a:t>
            </a:r>
            <a:r>
              <a:rPr lang="en-IN" sz="2800" dirty="0" smtClean="0"/>
              <a:t> </a:t>
            </a:r>
            <a:r>
              <a:rPr lang="en-IN" sz="2800" dirty="0"/>
              <a:t>X</a:t>
            </a:r>
            <a:r>
              <a:rPr lang="en-IN" sz="2800" baseline="30000" dirty="0"/>
              <a:t>2</a:t>
            </a:r>
            <a:r>
              <a:rPr lang="en-IN" sz="2800" dirty="0"/>
              <a:t>  =  Σ    (observed – expected)</a:t>
            </a:r>
            <a:r>
              <a:rPr lang="en-IN" sz="2800" baseline="30000" dirty="0"/>
              <a:t>2 </a:t>
            </a:r>
            <a:r>
              <a:rPr lang="en-IN" sz="2800" dirty="0"/>
              <a:t>/ </a:t>
            </a:r>
            <a:r>
              <a:rPr lang="en-IN" sz="2800" dirty="0" smtClean="0"/>
              <a:t>expected</a:t>
            </a:r>
            <a:endParaRPr lang="en-IN" sz="2800" dirty="0"/>
          </a:p>
        </p:txBody>
      </p:sp>
      <p:pic>
        <p:nvPicPr>
          <p:cNvPr id="108546" name="Picture 2"/>
          <p:cNvPicPr>
            <a:picLocks noChangeAspect="1" noChangeArrowheads="1"/>
          </p:cNvPicPr>
          <p:nvPr/>
        </p:nvPicPr>
        <p:blipFill>
          <a:blip r:embed="rId2" cstate="print"/>
          <a:srcRect t="2273"/>
          <a:stretch>
            <a:fillRect/>
          </a:stretch>
        </p:blipFill>
        <p:spPr bwMode="auto">
          <a:xfrm>
            <a:off x="457199" y="3048000"/>
            <a:ext cx="8452437" cy="3276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98693"/>
            <a:ext cx="8382000" cy="5632311"/>
          </a:xfrm>
          <a:prstGeom prst="rect">
            <a:avLst/>
          </a:prstGeom>
        </p:spPr>
        <p:txBody>
          <a:bodyPr wrap="square">
            <a:spAutoFit/>
          </a:bodyPr>
          <a:lstStyle/>
          <a:p>
            <a:r>
              <a:rPr lang="en-IN" sz="2400" dirty="0"/>
              <a:t>I</a:t>
            </a:r>
            <a:r>
              <a:rPr lang="en-IN" sz="2400" dirty="0" smtClean="0"/>
              <a:t>nterpreting </a:t>
            </a:r>
            <a:r>
              <a:rPr lang="en-IN" sz="2400" dirty="0"/>
              <a:t>the results of our chi-square calculation. For </a:t>
            </a:r>
            <a:r>
              <a:rPr lang="en-IN" sz="2400" dirty="0" smtClean="0"/>
              <a:t>this, </a:t>
            </a:r>
            <a:r>
              <a:rPr lang="en-IN" sz="2400" dirty="0"/>
              <a:t>we will need to consult a Chi-Square Distribution Table. This is a probability table of selected values of X</a:t>
            </a:r>
            <a:r>
              <a:rPr lang="en-IN" sz="2400" baseline="30000" dirty="0"/>
              <a:t>2</a:t>
            </a:r>
            <a:r>
              <a:rPr lang="en-IN" sz="2400" dirty="0"/>
              <a:t> </a:t>
            </a:r>
            <a:r>
              <a:rPr lang="en-IN" sz="2400" dirty="0" smtClean="0"/>
              <a:t>(next slide).</a:t>
            </a:r>
          </a:p>
          <a:p>
            <a:endParaRPr lang="en-IN" sz="2400" dirty="0"/>
          </a:p>
          <a:p>
            <a:r>
              <a:rPr lang="en-IN" sz="2400" dirty="0"/>
              <a:t>Statisticians calculate certain possibilities of occurrence (P values) for a X</a:t>
            </a:r>
            <a:r>
              <a:rPr lang="en-IN" sz="2400" baseline="30000" dirty="0"/>
              <a:t>2</a:t>
            </a:r>
            <a:r>
              <a:rPr lang="en-IN" sz="2400" dirty="0"/>
              <a:t> value depending on degrees of freedom. Degrees of freedom is simply the number of classes that can vary independently minus one, (n-1). In this case the degrees of freedom = </a:t>
            </a:r>
            <a:r>
              <a:rPr lang="en-IN" sz="2400" dirty="0" smtClean="0"/>
              <a:t>1, </a:t>
            </a:r>
            <a:r>
              <a:rPr lang="en-IN" sz="2400" dirty="0"/>
              <a:t>because we have 2 phenotype classes: resistant and susceptible</a:t>
            </a:r>
            <a:r>
              <a:rPr lang="en-IN" sz="2400" dirty="0" smtClean="0"/>
              <a:t>.</a:t>
            </a:r>
          </a:p>
          <a:p>
            <a:endParaRPr lang="en-IN" sz="2400" dirty="0"/>
          </a:p>
          <a:p>
            <a:r>
              <a:rPr lang="en-IN" sz="2400" dirty="0" smtClean="0"/>
              <a:t>If </a:t>
            </a:r>
            <a:r>
              <a:rPr lang="en-IN" sz="2400" dirty="0"/>
              <a:t>chi-square calculated value is greater than the chi-square critical value, then you reject your null hypothesis. If your chi-square calculated value is less than the chi-square critical value, then you "fail to </a:t>
            </a:r>
            <a:r>
              <a:rPr lang="en-IN" sz="2400" dirty="0" smtClean="0"/>
              <a:t>reject” your </a:t>
            </a:r>
            <a:r>
              <a:rPr lang="en-IN" sz="2400" dirty="0"/>
              <a:t>null hypothesis</a:t>
            </a:r>
            <a:r>
              <a:rPr lang="en-IN" sz="2400" dirty="0" smtClean="0"/>
              <a:t>.</a:t>
            </a:r>
            <a:endParaRPr lang="en-IN"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31968" y="152400"/>
            <a:ext cx="9080500" cy="3429000"/>
          </a:xfrm>
          <a:prstGeom prst="rect">
            <a:avLst/>
          </a:prstGeom>
          <a:noFill/>
          <a:ln w="9525">
            <a:noFill/>
            <a:miter lim="800000"/>
            <a:headEnd/>
            <a:tailEnd/>
          </a:ln>
        </p:spPr>
      </p:pic>
      <p:sp>
        <p:nvSpPr>
          <p:cNvPr id="3" name="Rectangle 2"/>
          <p:cNvSpPr/>
          <p:nvPr/>
        </p:nvSpPr>
        <p:spPr>
          <a:xfrm>
            <a:off x="228600" y="3547408"/>
            <a:ext cx="8686800" cy="2954655"/>
          </a:xfrm>
          <a:prstGeom prst="rect">
            <a:avLst/>
          </a:prstGeom>
        </p:spPr>
        <p:txBody>
          <a:bodyPr wrap="square">
            <a:spAutoFit/>
          </a:bodyPr>
          <a:lstStyle/>
          <a:p>
            <a:r>
              <a:rPr lang="en-IN" sz="2300" dirty="0">
                <a:solidFill>
                  <a:srgbClr val="002060"/>
                </a:solidFill>
              </a:rPr>
              <a:t>Finding the probability value for a chi-square of 1.2335 with 1 degree of freedom. First read down column 1 to find the 1 degree of freedom row and then go to the right to where 1.2335 would occur. This corresponds to a probability of less than 0.5 but greater than 0.25, as indicated by the blue arrows</a:t>
            </a:r>
            <a:r>
              <a:rPr lang="en-IN" sz="2300" dirty="0" smtClean="0">
                <a:solidFill>
                  <a:srgbClr val="002060"/>
                </a:solidFill>
              </a:rPr>
              <a:t>.</a:t>
            </a:r>
          </a:p>
          <a:p>
            <a:endParaRPr lang="en-IN" sz="2300" dirty="0">
              <a:solidFill>
                <a:srgbClr val="002060"/>
              </a:solidFill>
            </a:endParaRPr>
          </a:p>
          <a:p>
            <a:r>
              <a:rPr lang="en-IN" sz="2400" dirty="0"/>
              <a:t>we failed to reject our hypothesis that resistance to bacterial spot in this set of crosses is due to a single dominantly inherited </a:t>
            </a:r>
            <a:r>
              <a:rPr lang="en-IN" sz="2400" dirty="0" smtClean="0"/>
              <a:t>gene.</a:t>
            </a:r>
            <a:endParaRPr lang="en-IN" sz="23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2270" y="250647"/>
            <a:ext cx="3448685" cy="452120"/>
          </a:xfrm>
          <a:prstGeom prst="rect">
            <a:avLst/>
          </a:prstGeom>
        </p:spPr>
        <p:txBody>
          <a:bodyPr vert="horz" wrap="square" lIns="0" tIns="12065" rIns="0" bIns="0" rtlCol="0">
            <a:spAutoFit/>
          </a:bodyPr>
          <a:lstStyle/>
          <a:p>
            <a:pPr marL="12700">
              <a:lnSpc>
                <a:spcPct val="100000"/>
              </a:lnSpc>
              <a:spcBef>
                <a:spcPts val="95"/>
              </a:spcBef>
            </a:pPr>
            <a:r>
              <a:rPr sz="2800" b="1" i="1" spc="-5" dirty="0">
                <a:latin typeface="Trebuchet MS"/>
                <a:cs typeface="Trebuchet MS"/>
              </a:rPr>
              <a:t>Statistical</a:t>
            </a:r>
            <a:r>
              <a:rPr sz="2800" b="1" i="1" spc="-50" dirty="0">
                <a:latin typeface="Trebuchet MS"/>
                <a:cs typeface="Trebuchet MS"/>
              </a:rPr>
              <a:t> </a:t>
            </a:r>
            <a:r>
              <a:rPr sz="2800" b="1" i="1" spc="-5" dirty="0">
                <a:latin typeface="Trebuchet MS"/>
                <a:cs typeface="Trebuchet MS"/>
              </a:rPr>
              <a:t>Inference</a:t>
            </a:r>
            <a:endParaRPr sz="2800">
              <a:latin typeface="Trebuchet MS"/>
              <a:cs typeface="Trebuchet MS"/>
            </a:endParaRPr>
          </a:p>
        </p:txBody>
      </p:sp>
      <p:sp>
        <p:nvSpPr>
          <p:cNvPr id="20" name="object 20"/>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4</a:t>
            </a:fld>
            <a:endParaRPr dirty="0"/>
          </a:p>
        </p:txBody>
      </p:sp>
      <p:sp>
        <p:nvSpPr>
          <p:cNvPr id="3" name="object 3"/>
          <p:cNvSpPr/>
          <p:nvPr/>
        </p:nvSpPr>
        <p:spPr>
          <a:xfrm>
            <a:off x="4648200" y="762000"/>
            <a:ext cx="0" cy="533400"/>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4" name="object 4"/>
          <p:cNvSpPr/>
          <p:nvPr/>
        </p:nvSpPr>
        <p:spPr>
          <a:xfrm>
            <a:off x="2362200" y="1295400"/>
            <a:ext cx="2286000" cy="0"/>
          </a:xfrm>
          <a:custGeom>
            <a:avLst/>
            <a:gdLst/>
            <a:ahLst/>
            <a:cxnLst/>
            <a:rect l="l" t="t" r="r" b="b"/>
            <a:pathLst>
              <a:path w="2286000">
                <a:moveTo>
                  <a:pt x="2286000" y="0"/>
                </a:moveTo>
                <a:lnTo>
                  <a:pt x="0" y="0"/>
                </a:lnTo>
              </a:path>
            </a:pathLst>
          </a:custGeom>
          <a:ln w="9144">
            <a:solidFill>
              <a:srgbClr val="000000"/>
            </a:solidFill>
          </a:ln>
        </p:spPr>
        <p:txBody>
          <a:bodyPr wrap="square" lIns="0" tIns="0" rIns="0" bIns="0" rtlCol="0"/>
          <a:lstStyle/>
          <a:p>
            <a:endParaRPr/>
          </a:p>
        </p:txBody>
      </p:sp>
      <p:sp>
        <p:nvSpPr>
          <p:cNvPr id="5" name="object 5"/>
          <p:cNvSpPr/>
          <p:nvPr/>
        </p:nvSpPr>
        <p:spPr>
          <a:xfrm>
            <a:off x="4648200" y="1295400"/>
            <a:ext cx="2362200" cy="0"/>
          </a:xfrm>
          <a:custGeom>
            <a:avLst/>
            <a:gdLst/>
            <a:ahLst/>
            <a:cxnLst/>
            <a:rect l="l" t="t" r="r" b="b"/>
            <a:pathLst>
              <a:path w="2362200">
                <a:moveTo>
                  <a:pt x="0" y="0"/>
                </a:moveTo>
                <a:lnTo>
                  <a:pt x="2362200" y="0"/>
                </a:lnTo>
              </a:path>
            </a:pathLst>
          </a:custGeom>
          <a:ln w="9144">
            <a:solidFill>
              <a:srgbClr val="000000"/>
            </a:solidFill>
          </a:ln>
        </p:spPr>
        <p:txBody>
          <a:bodyPr wrap="square" lIns="0" tIns="0" rIns="0" bIns="0" rtlCol="0"/>
          <a:lstStyle/>
          <a:p>
            <a:endParaRPr/>
          </a:p>
        </p:txBody>
      </p:sp>
      <p:sp>
        <p:nvSpPr>
          <p:cNvPr id="6" name="object 6"/>
          <p:cNvSpPr/>
          <p:nvPr/>
        </p:nvSpPr>
        <p:spPr>
          <a:xfrm>
            <a:off x="2324100" y="1295400"/>
            <a:ext cx="76200" cy="381000"/>
          </a:xfrm>
          <a:custGeom>
            <a:avLst/>
            <a:gdLst/>
            <a:ahLst/>
            <a:cxnLst/>
            <a:rect l="l" t="t" r="r" b="b"/>
            <a:pathLst>
              <a:path w="76200" h="381000">
                <a:moveTo>
                  <a:pt x="31750" y="304800"/>
                </a:moveTo>
                <a:lnTo>
                  <a:pt x="0" y="304800"/>
                </a:lnTo>
                <a:lnTo>
                  <a:pt x="38100" y="381000"/>
                </a:lnTo>
                <a:lnTo>
                  <a:pt x="69850" y="317500"/>
                </a:lnTo>
                <a:lnTo>
                  <a:pt x="31750" y="317500"/>
                </a:lnTo>
                <a:lnTo>
                  <a:pt x="31750" y="304800"/>
                </a:lnTo>
                <a:close/>
              </a:path>
              <a:path w="76200" h="381000">
                <a:moveTo>
                  <a:pt x="44450" y="0"/>
                </a:moveTo>
                <a:lnTo>
                  <a:pt x="31750" y="0"/>
                </a:lnTo>
                <a:lnTo>
                  <a:pt x="31750" y="317500"/>
                </a:lnTo>
                <a:lnTo>
                  <a:pt x="44450" y="317500"/>
                </a:lnTo>
                <a:lnTo>
                  <a:pt x="44450" y="0"/>
                </a:lnTo>
                <a:close/>
              </a:path>
              <a:path w="76200" h="381000">
                <a:moveTo>
                  <a:pt x="76200" y="304800"/>
                </a:moveTo>
                <a:lnTo>
                  <a:pt x="44450" y="304800"/>
                </a:lnTo>
                <a:lnTo>
                  <a:pt x="44450" y="317500"/>
                </a:lnTo>
                <a:lnTo>
                  <a:pt x="69850" y="317500"/>
                </a:lnTo>
                <a:lnTo>
                  <a:pt x="76200" y="304800"/>
                </a:lnTo>
                <a:close/>
              </a:path>
            </a:pathLst>
          </a:custGeom>
          <a:solidFill>
            <a:srgbClr val="000000"/>
          </a:solidFill>
        </p:spPr>
        <p:txBody>
          <a:bodyPr wrap="square" lIns="0" tIns="0" rIns="0" bIns="0" rtlCol="0"/>
          <a:lstStyle/>
          <a:p>
            <a:endParaRPr/>
          </a:p>
        </p:txBody>
      </p:sp>
      <p:sp>
        <p:nvSpPr>
          <p:cNvPr id="7" name="object 7"/>
          <p:cNvSpPr/>
          <p:nvPr/>
        </p:nvSpPr>
        <p:spPr>
          <a:xfrm>
            <a:off x="6972300" y="1295400"/>
            <a:ext cx="76200" cy="381000"/>
          </a:xfrm>
          <a:custGeom>
            <a:avLst/>
            <a:gdLst/>
            <a:ahLst/>
            <a:cxnLst/>
            <a:rect l="l" t="t" r="r" b="b"/>
            <a:pathLst>
              <a:path w="76200" h="381000">
                <a:moveTo>
                  <a:pt x="31750" y="304800"/>
                </a:moveTo>
                <a:lnTo>
                  <a:pt x="0" y="304800"/>
                </a:lnTo>
                <a:lnTo>
                  <a:pt x="38100" y="381000"/>
                </a:lnTo>
                <a:lnTo>
                  <a:pt x="69850" y="317500"/>
                </a:lnTo>
                <a:lnTo>
                  <a:pt x="31750" y="317500"/>
                </a:lnTo>
                <a:lnTo>
                  <a:pt x="31750" y="304800"/>
                </a:lnTo>
                <a:close/>
              </a:path>
              <a:path w="76200" h="381000">
                <a:moveTo>
                  <a:pt x="44450" y="0"/>
                </a:moveTo>
                <a:lnTo>
                  <a:pt x="31750" y="0"/>
                </a:lnTo>
                <a:lnTo>
                  <a:pt x="31750" y="317500"/>
                </a:lnTo>
                <a:lnTo>
                  <a:pt x="44450" y="317500"/>
                </a:lnTo>
                <a:lnTo>
                  <a:pt x="44450" y="0"/>
                </a:lnTo>
                <a:close/>
              </a:path>
              <a:path w="76200" h="381000">
                <a:moveTo>
                  <a:pt x="76200" y="304800"/>
                </a:moveTo>
                <a:lnTo>
                  <a:pt x="44450" y="304800"/>
                </a:lnTo>
                <a:lnTo>
                  <a:pt x="44450" y="317500"/>
                </a:lnTo>
                <a:lnTo>
                  <a:pt x="69850" y="317500"/>
                </a:lnTo>
                <a:lnTo>
                  <a:pt x="76200" y="304800"/>
                </a:lnTo>
                <a:close/>
              </a:path>
            </a:pathLst>
          </a:custGeom>
          <a:solidFill>
            <a:srgbClr val="000000"/>
          </a:solidFill>
        </p:spPr>
        <p:txBody>
          <a:bodyPr wrap="square" lIns="0" tIns="0" rIns="0" bIns="0" rtlCol="0"/>
          <a:lstStyle/>
          <a:p>
            <a:endParaRPr/>
          </a:p>
        </p:txBody>
      </p:sp>
      <p:sp>
        <p:nvSpPr>
          <p:cNvPr id="8" name="object 8"/>
          <p:cNvSpPr txBox="1"/>
          <p:nvPr/>
        </p:nvSpPr>
        <p:spPr>
          <a:xfrm>
            <a:off x="1129690" y="1776425"/>
            <a:ext cx="2465070" cy="758190"/>
          </a:xfrm>
          <a:prstGeom prst="rect">
            <a:avLst/>
          </a:prstGeom>
        </p:spPr>
        <p:txBody>
          <a:bodyPr vert="horz" wrap="square" lIns="0" tIns="12700" rIns="0" bIns="0" rtlCol="0">
            <a:spAutoFit/>
          </a:bodyPr>
          <a:lstStyle/>
          <a:p>
            <a:pPr algn="ctr">
              <a:lnSpc>
                <a:spcPct val="100000"/>
              </a:lnSpc>
              <a:spcBef>
                <a:spcPts val="100"/>
              </a:spcBef>
            </a:pPr>
            <a:r>
              <a:rPr sz="2400" b="1" i="1" spc="-5" dirty="0">
                <a:latin typeface="Trebuchet MS"/>
                <a:cs typeface="Trebuchet MS"/>
              </a:rPr>
              <a:t>Estimation</a:t>
            </a:r>
            <a:r>
              <a:rPr sz="2400" b="1" i="1" spc="-25" dirty="0">
                <a:latin typeface="Trebuchet MS"/>
                <a:cs typeface="Trebuchet MS"/>
              </a:rPr>
              <a:t> </a:t>
            </a:r>
            <a:r>
              <a:rPr sz="2400" b="1" i="1" dirty="0">
                <a:latin typeface="Trebuchet MS"/>
                <a:cs typeface="Trebuchet MS"/>
              </a:rPr>
              <a:t>of</a:t>
            </a:r>
            <a:endParaRPr sz="2400">
              <a:latin typeface="Trebuchet MS"/>
              <a:cs typeface="Trebuchet MS"/>
            </a:endParaRPr>
          </a:p>
          <a:p>
            <a:pPr algn="ctr">
              <a:lnSpc>
                <a:spcPct val="100000"/>
              </a:lnSpc>
              <a:spcBef>
                <a:spcPts val="5"/>
              </a:spcBef>
            </a:pPr>
            <a:r>
              <a:rPr sz="2400" b="1" i="1" dirty="0">
                <a:latin typeface="Trebuchet MS"/>
                <a:cs typeface="Trebuchet MS"/>
              </a:rPr>
              <a:t>population</a:t>
            </a:r>
            <a:r>
              <a:rPr sz="2400" b="1" i="1" spc="-110" dirty="0">
                <a:latin typeface="Trebuchet MS"/>
                <a:cs typeface="Trebuchet MS"/>
              </a:rPr>
              <a:t> </a:t>
            </a:r>
            <a:r>
              <a:rPr sz="2400" b="1" i="1" spc="-5" dirty="0">
                <a:latin typeface="Trebuchet MS"/>
                <a:cs typeface="Trebuchet MS"/>
              </a:rPr>
              <a:t>value</a:t>
            </a:r>
            <a:endParaRPr sz="2400">
              <a:latin typeface="Trebuchet MS"/>
              <a:cs typeface="Trebuchet MS"/>
            </a:endParaRPr>
          </a:p>
        </p:txBody>
      </p:sp>
      <p:sp>
        <p:nvSpPr>
          <p:cNvPr id="9" name="object 9"/>
          <p:cNvSpPr txBox="1"/>
          <p:nvPr/>
        </p:nvSpPr>
        <p:spPr>
          <a:xfrm>
            <a:off x="6222238" y="1700225"/>
            <a:ext cx="1576705" cy="758190"/>
          </a:xfrm>
          <a:prstGeom prst="rect">
            <a:avLst/>
          </a:prstGeom>
        </p:spPr>
        <p:txBody>
          <a:bodyPr vert="horz" wrap="square" lIns="0" tIns="12700" rIns="0" bIns="0" rtlCol="0">
            <a:spAutoFit/>
          </a:bodyPr>
          <a:lstStyle/>
          <a:p>
            <a:pPr marL="68580">
              <a:lnSpc>
                <a:spcPct val="100000"/>
              </a:lnSpc>
              <a:spcBef>
                <a:spcPts val="100"/>
              </a:spcBef>
            </a:pPr>
            <a:r>
              <a:rPr sz="2400" b="1" i="1" spc="-45" dirty="0">
                <a:latin typeface="Trebuchet MS"/>
                <a:cs typeface="Trebuchet MS"/>
              </a:rPr>
              <a:t>Testing</a:t>
            </a:r>
            <a:r>
              <a:rPr sz="2400" b="1" i="1" spc="-40" dirty="0">
                <a:latin typeface="Trebuchet MS"/>
                <a:cs typeface="Trebuchet MS"/>
              </a:rPr>
              <a:t> </a:t>
            </a:r>
            <a:r>
              <a:rPr sz="2400" b="1" i="1" dirty="0">
                <a:latin typeface="Trebuchet MS"/>
                <a:cs typeface="Trebuchet MS"/>
              </a:rPr>
              <a:t>of</a:t>
            </a:r>
            <a:endParaRPr sz="2400">
              <a:latin typeface="Trebuchet MS"/>
              <a:cs typeface="Trebuchet MS"/>
            </a:endParaRPr>
          </a:p>
          <a:p>
            <a:pPr marL="12700">
              <a:lnSpc>
                <a:spcPct val="100000"/>
              </a:lnSpc>
              <a:spcBef>
                <a:spcPts val="5"/>
              </a:spcBef>
            </a:pPr>
            <a:r>
              <a:rPr sz="2400" b="1" i="1" spc="-5" dirty="0">
                <a:latin typeface="Trebuchet MS"/>
                <a:cs typeface="Trebuchet MS"/>
              </a:rPr>
              <a:t>hypothesis</a:t>
            </a:r>
            <a:endParaRPr sz="2400">
              <a:latin typeface="Trebuchet MS"/>
              <a:cs typeface="Trebuchet MS"/>
            </a:endParaRPr>
          </a:p>
        </p:txBody>
      </p:sp>
      <p:sp>
        <p:nvSpPr>
          <p:cNvPr id="10" name="object 10"/>
          <p:cNvSpPr/>
          <p:nvPr/>
        </p:nvSpPr>
        <p:spPr>
          <a:xfrm>
            <a:off x="2324100" y="2667000"/>
            <a:ext cx="76200" cy="381000"/>
          </a:xfrm>
          <a:custGeom>
            <a:avLst/>
            <a:gdLst/>
            <a:ahLst/>
            <a:cxnLst/>
            <a:rect l="l" t="t" r="r" b="b"/>
            <a:pathLst>
              <a:path w="76200" h="381000">
                <a:moveTo>
                  <a:pt x="31750" y="304800"/>
                </a:moveTo>
                <a:lnTo>
                  <a:pt x="0" y="304800"/>
                </a:lnTo>
                <a:lnTo>
                  <a:pt x="38100" y="381000"/>
                </a:lnTo>
                <a:lnTo>
                  <a:pt x="69850" y="317500"/>
                </a:lnTo>
                <a:lnTo>
                  <a:pt x="31750" y="317500"/>
                </a:lnTo>
                <a:lnTo>
                  <a:pt x="31750" y="304800"/>
                </a:lnTo>
                <a:close/>
              </a:path>
              <a:path w="76200" h="381000">
                <a:moveTo>
                  <a:pt x="44450" y="0"/>
                </a:moveTo>
                <a:lnTo>
                  <a:pt x="31750" y="0"/>
                </a:lnTo>
                <a:lnTo>
                  <a:pt x="31750" y="317500"/>
                </a:lnTo>
                <a:lnTo>
                  <a:pt x="44450" y="317500"/>
                </a:lnTo>
                <a:lnTo>
                  <a:pt x="44450" y="0"/>
                </a:lnTo>
                <a:close/>
              </a:path>
              <a:path w="76200" h="381000">
                <a:moveTo>
                  <a:pt x="76200" y="304800"/>
                </a:moveTo>
                <a:lnTo>
                  <a:pt x="44450" y="304800"/>
                </a:lnTo>
                <a:lnTo>
                  <a:pt x="44450" y="317500"/>
                </a:lnTo>
                <a:lnTo>
                  <a:pt x="69850" y="317500"/>
                </a:lnTo>
                <a:lnTo>
                  <a:pt x="76200" y="304800"/>
                </a:lnTo>
                <a:close/>
              </a:path>
            </a:pathLst>
          </a:custGeom>
          <a:solidFill>
            <a:srgbClr val="000000"/>
          </a:solidFill>
        </p:spPr>
        <p:txBody>
          <a:bodyPr wrap="square" lIns="0" tIns="0" rIns="0" bIns="0" rtlCol="0"/>
          <a:lstStyle/>
          <a:p>
            <a:endParaRPr/>
          </a:p>
        </p:txBody>
      </p:sp>
      <p:sp>
        <p:nvSpPr>
          <p:cNvPr id="11" name="object 11"/>
          <p:cNvSpPr/>
          <p:nvPr/>
        </p:nvSpPr>
        <p:spPr>
          <a:xfrm>
            <a:off x="1219200" y="3048000"/>
            <a:ext cx="3124200" cy="0"/>
          </a:xfrm>
          <a:custGeom>
            <a:avLst/>
            <a:gdLst/>
            <a:ahLst/>
            <a:cxnLst/>
            <a:rect l="l" t="t" r="r" b="b"/>
            <a:pathLst>
              <a:path w="3124200">
                <a:moveTo>
                  <a:pt x="3124200" y="0"/>
                </a:moveTo>
                <a:lnTo>
                  <a:pt x="0" y="0"/>
                </a:lnTo>
              </a:path>
            </a:pathLst>
          </a:custGeom>
          <a:ln w="9144">
            <a:solidFill>
              <a:srgbClr val="000000"/>
            </a:solidFill>
          </a:ln>
        </p:spPr>
        <p:txBody>
          <a:bodyPr wrap="square" lIns="0" tIns="0" rIns="0" bIns="0" rtlCol="0"/>
          <a:lstStyle/>
          <a:p>
            <a:endParaRPr/>
          </a:p>
        </p:txBody>
      </p:sp>
      <p:sp>
        <p:nvSpPr>
          <p:cNvPr id="12" name="object 12"/>
          <p:cNvSpPr/>
          <p:nvPr/>
        </p:nvSpPr>
        <p:spPr>
          <a:xfrm>
            <a:off x="1181100" y="3048000"/>
            <a:ext cx="76200" cy="304800"/>
          </a:xfrm>
          <a:custGeom>
            <a:avLst/>
            <a:gdLst/>
            <a:ahLst/>
            <a:cxnLst/>
            <a:rect l="l" t="t" r="r" b="b"/>
            <a:pathLst>
              <a:path w="76200" h="304800">
                <a:moveTo>
                  <a:pt x="31750" y="228600"/>
                </a:moveTo>
                <a:lnTo>
                  <a:pt x="0" y="228600"/>
                </a:lnTo>
                <a:lnTo>
                  <a:pt x="38100" y="304800"/>
                </a:lnTo>
                <a:lnTo>
                  <a:pt x="69850" y="241300"/>
                </a:lnTo>
                <a:lnTo>
                  <a:pt x="31750" y="241300"/>
                </a:lnTo>
                <a:lnTo>
                  <a:pt x="31750" y="228600"/>
                </a:lnTo>
                <a:close/>
              </a:path>
              <a:path w="76200" h="304800">
                <a:moveTo>
                  <a:pt x="44450" y="0"/>
                </a:moveTo>
                <a:lnTo>
                  <a:pt x="31750" y="0"/>
                </a:lnTo>
                <a:lnTo>
                  <a:pt x="31750" y="241300"/>
                </a:lnTo>
                <a:lnTo>
                  <a:pt x="44450" y="241300"/>
                </a:lnTo>
                <a:lnTo>
                  <a:pt x="44450" y="0"/>
                </a:lnTo>
                <a:close/>
              </a:path>
              <a:path w="76200" h="304800">
                <a:moveTo>
                  <a:pt x="76200" y="228600"/>
                </a:moveTo>
                <a:lnTo>
                  <a:pt x="44450" y="228600"/>
                </a:lnTo>
                <a:lnTo>
                  <a:pt x="44450" y="241300"/>
                </a:lnTo>
                <a:lnTo>
                  <a:pt x="69850" y="241300"/>
                </a:lnTo>
                <a:lnTo>
                  <a:pt x="76200" y="228600"/>
                </a:lnTo>
                <a:close/>
              </a:path>
            </a:pathLst>
          </a:custGeom>
          <a:solidFill>
            <a:srgbClr val="000000"/>
          </a:solidFill>
        </p:spPr>
        <p:txBody>
          <a:bodyPr wrap="square" lIns="0" tIns="0" rIns="0" bIns="0" rtlCol="0"/>
          <a:lstStyle/>
          <a:p>
            <a:endParaRPr/>
          </a:p>
        </p:txBody>
      </p:sp>
      <p:sp>
        <p:nvSpPr>
          <p:cNvPr id="13" name="object 13"/>
          <p:cNvSpPr/>
          <p:nvPr/>
        </p:nvSpPr>
        <p:spPr>
          <a:xfrm>
            <a:off x="4305300" y="3048000"/>
            <a:ext cx="76200" cy="304800"/>
          </a:xfrm>
          <a:custGeom>
            <a:avLst/>
            <a:gdLst/>
            <a:ahLst/>
            <a:cxnLst/>
            <a:rect l="l" t="t" r="r" b="b"/>
            <a:pathLst>
              <a:path w="76200" h="304800">
                <a:moveTo>
                  <a:pt x="31750" y="228600"/>
                </a:moveTo>
                <a:lnTo>
                  <a:pt x="0" y="228600"/>
                </a:lnTo>
                <a:lnTo>
                  <a:pt x="38100" y="304800"/>
                </a:lnTo>
                <a:lnTo>
                  <a:pt x="69850" y="241300"/>
                </a:lnTo>
                <a:lnTo>
                  <a:pt x="31750" y="241300"/>
                </a:lnTo>
                <a:lnTo>
                  <a:pt x="31750" y="228600"/>
                </a:lnTo>
                <a:close/>
              </a:path>
              <a:path w="76200" h="304800">
                <a:moveTo>
                  <a:pt x="44450" y="0"/>
                </a:moveTo>
                <a:lnTo>
                  <a:pt x="31750" y="0"/>
                </a:lnTo>
                <a:lnTo>
                  <a:pt x="31750" y="241300"/>
                </a:lnTo>
                <a:lnTo>
                  <a:pt x="44450" y="241300"/>
                </a:lnTo>
                <a:lnTo>
                  <a:pt x="44450" y="0"/>
                </a:lnTo>
                <a:close/>
              </a:path>
              <a:path w="76200" h="304800">
                <a:moveTo>
                  <a:pt x="76200" y="228600"/>
                </a:moveTo>
                <a:lnTo>
                  <a:pt x="44450" y="228600"/>
                </a:lnTo>
                <a:lnTo>
                  <a:pt x="44450" y="241300"/>
                </a:lnTo>
                <a:lnTo>
                  <a:pt x="69850" y="241300"/>
                </a:lnTo>
                <a:lnTo>
                  <a:pt x="76200" y="228600"/>
                </a:lnTo>
                <a:close/>
              </a:path>
            </a:pathLst>
          </a:custGeom>
          <a:solidFill>
            <a:srgbClr val="000000"/>
          </a:solidFill>
        </p:spPr>
        <p:txBody>
          <a:bodyPr wrap="square" lIns="0" tIns="0" rIns="0" bIns="0" rtlCol="0"/>
          <a:lstStyle/>
          <a:p>
            <a:endParaRPr/>
          </a:p>
        </p:txBody>
      </p:sp>
      <p:sp>
        <p:nvSpPr>
          <p:cNvPr id="14" name="object 14"/>
          <p:cNvSpPr txBox="1"/>
          <p:nvPr/>
        </p:nvSpPr>
        <p:spPr>
          <a:xfrm>
            <a:off x="429869" y="3377565"/>
            <a:ext cx="1579880" cy="756920"/>
          </a:xfrm>
          <a:prstGeom prst="rect">
            <a:avLst/>
          </a:prstGeom>
        </p:spPr>
        <p:txBody>
          <a:bodyPr vert="horz" wrap="square" lIns="0" tIns="12700" rIns="0" bIns="0" rtlCol="0">
            <a:spAutoFit/>
          </a:bodyPr>
          <a:lstStyle/>
          <a:p>
            <a:pPr marL="12700" marR="5080" indent="397510">
              <a:lnSpc>
                <a:spcPct val="100000"/>
              </a:lnSpc>
              <a:spcBef>
                <a:spcPts val="100"/>
              </a:spcBef>
            </a:pPr>
            <a:r>
              <a:rPr sz="2400" b="1" i="1" spc="-5" dirty="0">
                <a:latin typeface="Trebuchet MS"/>
                <a:cs typeface="Trebuchet MS"/>
              </a:rPr>
              <a:t>Point  </a:t>
            </a:r>
            <a:r>
              <a:rPr sz="2400" b="1" i="1" dirty="0">
                <a:latin typeface="Trebuchet MS"/>
                <a:cs typeface="Trebuchet MS"/>
              </a:rPr>
              <a:t>estima</a:t>
            </a:r>
            <a:r>
              <a:rPr sz="2400" b="1" i="1" spc="5" dirty="0">
                <a:latin typeface="Trebuchet MS"/>
                <a:cs typeface="Trebuchet MS"/>
              </a:rPr>
              <a:t>t</a:t>
            </a:r>
            <a:r>
              <a:rPr sz="2400" b="1" i="1" dirty="0">
                <a:latin typeface="Trebuchet MS"/>
                <a:cs typeface="Trebuchet MS"/>
              </a:rPr>
              <a:t>ion</a:t>
            </a:r>
            <a:endParaRPr sz="2400">
              <a:latin typeface="Trebuchet MS"/>
              <a:cs typeface="Trebuchet MS"/>
            </a:endParaRPr>
          </a:p>
        </p:txBody>
      </p:sp>
      <p:sp>
        <p:nvSpPr>
          <p:cNvPr id="15" name="object 15"/>
          <p:cNvSpPr txBox="1"/>
          <p:nvPr/>
        </p:nvSpPr>
        <p:spPr>
          <a:xfrm>
            <a:off x="3554729" y="3377565"/>
            <a:ext cx="1579880" cy="756920"/>
          </a:xfrm>
          <a:prstGeom prst="rect">
            <a:avLst/>
          </a:prstGeom>
        </p:spPr>
        <p:txBody>
          <a:bodyPr vert="horz" wrap="square" lIns="0" tIns="12700" rIns="0" bIns="0" rtlCol="0">
            <a:spAutoFit/>
          </a:bodyPr>
          <a:lstStyle/>
          <a:p>
            <a:pPr marL="12700" marR="5080" indent="339725">
              <a:lnSpc>
                <a:spcPct val="100000"/>
              </a:lnSpc>
              <a:spcBef>
                <a:spcPts val="100"/>
              </a:spcBef>
            </a:pPr>
            <a:r>
              <a:rPr sz="2400" b="1" i="1" dirty="0">
                <a:latin typeface="Trebuchet MS"/>
                <a:cs typeface="Trebuchet MS"/>
              </a:rPr>
              <a:t>Range  estima</a:t>
            </a:r>
            <a:r>
              <a:rPr sz="2400" b="1" i="1" spc="5" dirty="0">
                <a:latin typeface="Trebuchet MS"/>
                <a:cs typeface="Trebuchet MS"/>
              </a:rPr>
              <a:t>t</a:t>
            </a:r>
            <a:r>
              <a:rPr sz="2400" b="1" i="1" dirty="0">
                <a:latin typeface="Trebuchet MS"/>
                <a:cs typeface="Trebuchet MS"/>
              </a:rPr>
              <a:t>ion</a:t>
            </a:r>
            <a:endParaRPr sz="2400">
              <a:latin typeface="Trebuchet MS"/>
              <a:cs typeface="Trebuchet MS"/>
            </a:endParaRPr>
          </a:p>
        </p:txBody>
      </p:sp>
      <p:sp>
        <p:nvSpPr>
          <p:cNvPr id="16" name="object 16"/>
          <p:cNvSpPr/>
          <p:nvPr/>
        </p:nvSpPr>
        <p:spPr>
          <a:xfrm>
            <a:off x="1485900" y="4114800"/>
            <a:ext cx="76200" cy="381000"/>
          </a:xfrm>
          <a:custGeom>
            <a:avLst/>
            <a:gdLst/>
            <a:ahLst/>
            <a:cxnLst/>
            <a:rect l="l" t="t" r="r" b="b"/>
            <a:pathLst>
              <a:path w="76200" h="381000">
                <a:moveTo>
                  <a:pt x="31750" y="304800"/>
                </a:moveTo>
                <a:lnTo>
                  <a:pt x="0" y="304800"/>
                </a:lnTo>
                <a:lnTo>
                  <a:pt x="38100" y="381000"/>
                </a:lnTo>
                <a:lnTo>
                  <a:pt x="69850" y="317500"/>
                </a:lnTo>
                <a:lnTo>
                  <a:pt x="31750" y="317500"/>
                </a:lnTo>
                <a:lnTo>
                  <a:pt x="31750" y="304800"/>
                </a:lnTo>
                <a:close/>
              </a:path>
              <a:path w="76200" h="381000">
                <a:moveTo>
                  <a:pt x="44450" y="0"/>
                </a:moveTo>
                <a:lnTo>
                  <a:pt x="31750" y="0"/>
                </a:lnTo>
                <a:lnTo>
                  <a:pt x="31750" y="317500"/>
                </a:lnTo>
                <a:lnTo>
                  <a:pt x="44450" y="317500"/>
                </a:lnTo>
                <a:lnTo>
                  <a:pt x="44450" y="0"/>
                </a:lnTo>
                <a:close/>
              </a:path>
              <a:path w="76200" h="381000">
                <a:moveTo>
                  <a:pt x="76200" y="304800"/>
                </a:moveTo>
                <a:lnTo>
                  <a:pt x="44450" y="304800"/>
                </a:lnTo>
                <a:lnTo>
                  <a:pt x="44450" y="317500"/>
                </a:lnTo>
                <a:lnTo>
                  <a:pt x="69850" y="317500"/>
                </a:lnTo>
                <a:lnTo>
                  <a:pt x="76200" y="304800"/>
                </a:lnTo>
                <a:close/>
              </a:path>
            </a:pathLst>
          </a:custGeom>
          <a:solidFill>
            <a:srgbClr val="000000"/>
          </a:solidFill>
        </p:spPr>
        <p:txBody>
          <a:bodyPr wrap="square" lIns="0" tIns="0" rIns="0" bIns="0" rtlCol="0"/>
          <a:lstStyle/>
          <a:p>
            <a:endParaRPr/>
          </a:p>
        </p:txBody>
      </p:sp>
      <p:sp>
        <p:nvSpPr>
          <p:cNvPr id="17" name="object 17"/>
          <p:cNvSpPr txBox="1"/>
          <p:nvPr/>
        </p:nvSpPr>
        <p:spPr>
          <a:xfrm>
            <a:off x="768502" y="4596460"/>
            <a:ext cx="1589405" cy="1123315"/>
          </a:xfrm>
          <a:prstGeom prst="rect">
            <a:avLst/>
          </a:prstGeom>
        </p:spPr>
        <p:txBody>
          <a:bodyPr vert="horz" wrap="square" lIns="0" tIns="12700" rIns="0" bIns="0" rtlCol="0">
            <a:spAutoFit/>
          </a:bodyPr>
          <a:lstStyle/>
          <a:p>
            <a:pPr marL="12700" marR="5080" indent="345440">
              <a:lnSpc>
                <a:spcPct val="100000"/>
              </a:lnSpc>
              <a:spcBef>
                <a:spcPts val="100"/>
              </a:spcBef>
            </a:pPr>
            <a:r>
              <a:rPr sz="2400" b="1" i="1" spc="-5" dirty="0">
                <a:latin typeface="Trebuchet MS"/>
                <a:cs typeface="Trebuchet MS"/>
              </a:rPr>
              <a:t>Mean,  </a:t>
            </a:r>
            <a:r>
              <a:rPr sz="2400" b="1" i="1" dirty="0">
                <a:latin typeface="Trebuchet MS"/>
                <a:cs typeface="Trebuchet MS"/>
              </a:rPr>
              <a:t>proportion  estima</a:t>
            </a:r>
            <a:r>
              <a:rPr sz="2400" b="1" i="1" spc="5" dirty="0">
                <a:latin typeface="Trebuchet MS"/>
                <a:cs typeface="Trebuchet MS"/>
              </a:rPr>
              <a:t>t</a:t>
            </a:r>
            <a:r>
              <a:rPr sz="2400" b="1" i="1" dirty="0">
                <a:latin typeface="Trebuchet MS"/>
                <a:cs typeface="Trebuchet MS"/>
              </a:rPr>
              <a:t>ion</a:t>
            </a:r>
            <a:endParaRPr sz="2400">
              <a:latin typeface="Trebuchet MS"/>
              <a:cs typeface="Trebuchet MS"/>
            </a:endParaRPr>
          </a:p>
        </p:txBody>
      </p:sp>
      <p:sp>
        <p:nvSpPr>
          <p:cNvPr id="18" name="object 18"/>
          <p:cNvSpPr/>
          <p:nvPr/>
        </p:nvSpPr>
        <p:spPr>
          <a:xfrm>
            <a:off x="4686300" y="4114800"/>
            <a:ext cx="76200" cy="381000"/>
          </a:xfrm>
          <a:custGeom>
            <a:avLst/>
            <a:gdLst/>
            <a:ahLst/>
            <a:cxnLst/>
            <a:rect l="l" t="t" r="r" b="b"/>
            <a:pathLst>
              <a:path w="76200" h="381000">
                <a:moveTo>
                  <a:pt x="31750" y="304800"/>
                </a:moveTo>
                <a:lnTo>
                  <a:pt x="0" y="304800"/>
                </a:lnTo>
                <a:lnTo>
                  <a:pt x="38100" y="381000"/>
                </a:lnTo>
                <a:lnTo>
                  <a:pt x="69850" y="317500"/>
                </a:lnTo>
                <a:lnTo>
                  <a:pt x="31750" y="317500"/>
                </a:lnTo>
                <a:lnTo>
                  <a:pt x="31750" y="304800"/>
                </a:lnTo>
                <a:close/>
              </a:path>
              <a:path w="76200" h="381000">
                <a:moveTo>
                  <a:pt x="44450" y="0"/>
                </a:moveTo>
                <a:lnTo>
                  <a:pt x="31750" y="0"/>
                </a:lnTo>
                <a:lnTo>
                  <a:pt x="31750" y="317500"/>
                </a:lnTo>
                <a:lnTo>
                  <a:pt x="44450" y="317500"/>
                </a:lnTo>
                <a:lnTo>
                  <a:pt x="44450" y="0"/>
                </a:lnTo>
                <a:close/>
              </a:path>
              <a:path w="76200" h="381000">
                <a:moveTo>
                  <a:pt x="76200" y="304800"/>
                </a:moveTo>
                <a:lnTo>
                  <a:pt x="44450" y="304800"/>
                </a:lnTo>
                <a:lnTo>
                  <a:pt x="44450" y="317500"/>
                </a:lnTo>
                <a:lnTo>
                  <a:pt x="69850" y="317500"/>
                </a:lnTo>
                <a:lnTo>
                  <a:pt x="76200" y="304800"/>
                </a:lnTo>
                <a:close/>
              </a:path>
            </a:pathLst>
          </a:custGeom>
          <a:solidFill>
            <a:srgbClr val="000000"/>
          </a:solidFill>
        </p:spPr>
        <p:txBody>
          <a:bodyPr wrap="square" lIns="0" tIns="0" rIns="0" bIns="0" rtlCol="0"/>
          <a:lstStyle/>
          <a:p>
            <a:endParaRPr/>
          </a:p>
        </p:txBody>
      </p:sp>
      <p:sp>
        <p:nvSpPr>
          <p:cNvPr id="19" name="object 19"/>
          <p:cNvSpPr txBox="1"/>
          <p:nvPr/>
        </p:nvSpPr>
        <p:spPr>
          <a:xfrm>
            <a:off x="3952494" y="4596460"/>
            <a:ext cx="1623695" cy="1123315"/>
          </a:xfrm>
          <a:prstGeom prst="rect">
            <a:avLst/>
          </a:prstGeom>
        </p:spPr>
        <p:txBody>
          <a:bodyPr vert="horz" wrap="square" lIns="0" tIns="12700" rIns="0" bIns="0" rtlCol="0">
            <a:spAutoFit/>
          </a:bodyPr>
          <a:lstStyle/>
          <a:p>
            <a:pPr marL="12700" marR="5080" algn="ctr">
              <a:lnSpc>
                <a:spcPct val="100000"/>
              </a:lnSpc>
              <a:spcBef>
                <a:spcPts val="100"/>
              </a:spcBef>
            </a:pPr>
            <a:r>
              <a:rPr sz="2400" b="1" i="1" dirty="0">
                <a:latin typeface="Trebuchet MS"/>
                <a:cs typeface="Trebuchet MS"/>
              </a:rPr>
              <a:t>Confidence  </a:t>
            </a:r>
            <a:r>
              <a:rPr sz="2400" b="1" i="1" spc="-5" dirty="0">
                <a:latin typeface="Trebuchet MS"/>
                <a:cs typeface="Trebuchet MS"/>
              </a:rPr>
              <a:t>interval  </a:t>
            </a:r>
            <a:r>
              <a:rPr sz="2400" b="1" i="1" dirty="0">
                <a:latin typeface="Trebuchet MS"/>
                <a:cs typeface="Trebuchet MS"/>
              </a:rPr>
              <a:t>estimation</a:t>
            </a:r>
            <a:endParaRPr sz="2400">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04800"/>
            <a:ext cx="3580211" cy="584775"/>
          </a:xfrm>
          <a:prstGeom prst="rect">
            <a:avLst/>
          </a:prstGeom>
        </p:spPr>
        <p:txBody>
          <a:bodyPr wrap="none">
            <a:spAutoFit/>
          </a:bodyPr>
          <a:lstStyle/>
          <a:p>
            <a:r>
              <a:rPr lang="en-IN" sz="3200" b="1" dirty="0"/>
              <a:t>Analysis of Variance</a:t>
            </a:r>
          </a:p>
        </p:txBody>
      </p:sp>
      <p:sp>
        <p:nvSpPr>
          <p:cNvPr id="3" name="Rectangle 2"/>
          <p:cNvSpPr/>
          <p:nvPr/>
        </p:nvSpPr>
        <p:spPr>
          <a:xfrm>
            <a:off x="457200" y="973991"/>
            <a:ext cx="8534400" cy="2092881"/>
          </a:xfrm>
          <a:prstGeom prst="rect">
            <a:avLst/>
          </a:prstGeom>
        </p:spPr>
        <p:txBody>
          <a:bodyPr wrap="square">
            <a:spAutoFit/>
          </a:bodyPr>
          <a:lstStyle/>
          <a:p>
            <a:r>
              <a:rPr lang="en-IN" sz="2600" dirty="0" smtClean="0">
                <a:solidFill>
                  <a:srgbClr val="002060"/>
                </a:solidFill>
              </a:rPr>
              <a:t>Analysis of variance (ANOVA) is a statistical technique that is used to check if the means of two or more groups are significantly different from each other. ANOVA checks the impact of one or more factors by comparing the means of different samples.</a:t>
            </a:r>
          </a:p>
        </p:txBody>
      </p:sp>
      <p:pic>
        <p:nvPicPr>
          <p:cNvPr id="116738" name="Picture 2" descr="https://s3-ap-south-1.amazonaws.com/av-blog-media/wp-content/uploads/2017/12/image0031.png"/>
          <p:cNvPicPr>
            <a:picLocks noChangeAspect="1" noChangeArrowheads="1"/>
          </p:cNvPicPr>
          <p:nvPr/>
        </p:nvPicPr>
        <p:blipFill>
          <a:blip r:embed="rId2" cstate="print"/>
          <a:srcRect l="2640" r="6272"/>
          <a:stretch>
            <a:fillRect/>
          </a:stretch>
        </p:blipFill>
        <p:spPr bwMode="auto">
          <a:xfrm>
            <a:off x="3200400" y="3048000"/>
            <a:ext cx="5715000" cy="3352800"/>
          </a:xfrm>
          <a:prstGeom prst="rect">
            <a:avLst/>
          </a:prstGeom>
          <a:noFill/>
        </p:spPr>
      </p:pic>
      <p:sp>
        <p:nvSpPr>
          <p:cNvPr id="5" name="Rectangle 4"/>
          <p:cNvSpPr/>
          <p:nvPr/>
        </p:nvSpPr>
        <p:spPr>
          <a:xfrm>
            <a:off x="152400" y="3494544"/>
            <a:ext cx="3048000" cy="2677656"/>
          </a:xfrm>
          <a:prstGeom prst="rect">
            <a:avLst/>
          </a:prstGeom>
        </p:spPr>
        <p:txBody>
          <a:bodyPr wrap="square">
            <a:spAutoFit/>
          </a:bodyPr>
          <a:lstStyle/>
          <a:p>
            <a:r>
              <a:rPr lang="en-IN" sz="2800" dirty="0" smtClean="0">
                <a:solidFill>
                  <a:srgbClr val="002060"/>
                </a:solidFill>
              </a:rPr>
              <a:t>We can use ANOVA to prove/disprove if all the medication treatments were equally effective or not.</a:t>
            </a:r>
            <a:endParaRPr lang="en-IN"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39657"/>
            <a:ext cx="8077200" cy="310854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IN" sz="2800" dirty="0" smtClean="0"/>
              <a:t>A t-test is also used to compare </a:t>
            </a:r>
            <a:r>
              <a:rPr lang="en-IN" sz="2800" dirty="0"/>
              <a:t>the </a:t>
            </a:r>
            <a:r>
              <a:rPr lang="en-IN" sz="2800" dirty="0" smtClean="0"/>
              <a:t>samples. </a:t>
            </a:r>
            <a:r>
              <a:rPr lang="en-IN" sz="2800" dirty="0"/>
              <a:t>When we have only two samples, t-test and ANOVA give the same results. However, using a t-test would not be reliable in cases where there are more than 2 samples. If we conduct multiple t-tests for comparing more than two samples, it will have a compounded effect on the error rate of the result.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roduction&#10;â¦Coined the phrase âanalysis&#10;of varianceâ around 1920.&#10;â¦defined it as âthe&#10;separation of variance&#10;ascribable ..."/>
          <p:cNvPicPr>
            <a:picLocks noChangeAspect="1" noChangeArrowheads="1"/>
          </p:cNvPicPr>
          <p:nvPr/>
        </p:nvPicPr>
        <p:blipFill>
          <a:blip r:embed="rId2" cstate="print"/>
          <a:srcRect t="18195"/>
          <a:stretch>
            <a:fillRect/>
          </a:stretch>
        </p:blipFill>
        <p:spPr bwMode="auto">
          <a:xfrm>
            <a:off x="609599" y="1371600"/>
            <a:ext cx="7816305" cy="4800600"/>
          </a:xfrm>
          <a:prstGeom prst="rect">
            <a:avLst/>
          </a:prstGeom>
          <a:noFill/>
        </p:spPr>
      </p:pic>
      <p:sp>
        <p:nvSpPr>
          <p:cNvPr id="3" name="Rectangle 2"/>
          <p:cNvSpPr/>
          <p:nvPr/>
        </p:nvSpPr>
        <p:spPr>
          <a:xfrm>
            <a:off x="2362200" y="482025"/>
            <a:ext cx="4436343" cy="707886"/>
          </a:xfrm>
          <a:prstGeom prst="rect">
            <a:avLst/>
          </a:prstGeom>
        </p:spPr>
        <p:txBody>
          <a:bodyPr wrap="none">
            <a:spAutoFit/>
          </a:bodyPr>
          <a:lstStyle/>
          <a:p>
            <a:r>
              <a:rPr lang="en-IN" sz="4000" b="1" dirty="0"/>
              <a:t>Analysis of Variance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28600"/>
            <a:ext cx="3580211" cy="584775"/>
          </a:xfrm>
          <a:prstGeom prst="rect">
            <a:avLst/>
          </a:prstGeom>
        </p:spPr>
        <p:txBody>
          <a:bodyPr wrap="none">
            <a:spAutoFit/>
          </a:bodyPr>
          <a:lstStyle/>
          <a:p>
            <a:r>
              <a:rPr lang="en-IN" sz="3200" b="1" dirty="0"/>
              <a:t>Analysis of Variance</a:t>
            </a:r>
          </a:p>
        </p:txBody>
      </p:sp>
      <p:sp>
        <p:nvSpPr>
          <p:cNvPr id="3" name="Rectangle 2"/>
          <p:cNvSpPr/>
          <p:nvPr/>
        </p:nvSpPr>
        <p:spPr>
          <a:xfrm>
            <a:off x="304800" y="1295400"/>
            <a:ext cx="8534400" cy="4893647"/>
          </a:xfrm>
          <a:prstGeom prst="rect">
            <a:avLst/>
          </a:prstGeom>
        </p:spPr>
        <p:txBody>
          <a:bodyPr wrap="square">
            <a:spAutoFit/>
          </a:bodyPr>
          <a:lstStyle/>
          <a:p>
            <a:r>
              <a:rPr lang="en-IN" sz="2600" dirty="0">
                <a:solidFill>
                  <a:srgbClr val="002060"/>
                </a:solidFill>
              </a:rPr>
              <a:t>The analysis of variance (ANOVA) is a statistical tool that has two common applications in </a:t>
            </a:r>
            <a:r>
              <a:rPr lang="en-IN" sz="2600" dirty="0" smtClean="0">
                <a:solidFill>
                  <a:srgbClr val="002060"/>
                </a:solidFill>
              </a:rPr>
              <a:t>context to plant breeding.</a:t>
            </a:r>
          </a:p>
          <a:p>
            <a:endParaRPr lang="en-IN" sz="2600" dirty="0" smtClean="0"/>
          </a:p>
          <a:p>
            <a:pPr marL="971550" lvl="1" indent="-514350">
              <a:buFont typeface="Wingdings" pitchFamily="2" charset="2"/>
              <a:buChar char="v"/>
            </a:pPr>
            <a:r>
              <a:rPr lang="en-IN" sz="2600" dirty="0" smtClean="0">
                <a:solidFill>
                  <a:schemeClr val="accent6">
                    <a:lumMod val="50000"/>
                  </a:schemeClr>
                </a:solidFill>
              </a:rPr>
              <a:t>First</a:t>
            </a:r>
            <a:r>
              <a:rPr lang="en-IN" sz="2600" dirty="0">
                <a:solidFill>
                  <a:schemeClr val="accent6">
                    <a:lumMod val="50000"/>
                  </a:schemeClr>
                </a:solidFill>
              </a:rPr>
              <a:t>, ANOVA can be used to test for differences </a:t>
            </a:r>
            <a:r>
              <a:rPr lang="en-IN" sz="2600" dirty="0" smtClean="0">
                <a:solidFill>
                  <a:schemeClr val="accent6">
                    <a:lumMod val="50000"/>
                  </a:schemeClr>
                </a:solidFill>
              </a:rPr>
              <a:t>among treatment means </a:t>
            </a:r>
            <a:r>
              <a:rPr lang="en-IN" sz="2600" dirty="0">
                <a:solidFill>
                  <a:schemeClr val="accent6">
                    <a:lumMod val="50000"/>
                  </a:schemeClr>
                </a:solidFill>
              </a:rPr>
              <a:t>in an experiment. Common examples of treatments are genotype, location, and variety. </a:t>
            </a:r>
            <a:endParaRPr lang="en-IN" sz="2600" dirty="0" smtClean="0">
              <a:solidFill>
                <a:schemeClr val="accent6">
                  <a:lumMod val="50000"/>
                </a:schemeClr>
              </a:solidFill>
            </a:endParaRPr>
          </a:p>
          <a:p>
            <a:pPr marL="514350" indent="-514350">
              <a:buFont typeface="Wingdings" pitchFamily="2" charset="2"/>
              <a:buChar char="v"/>
            </a:pPr>
            <a:endParaRPr lang="en-IN" sz="2600" dirty="0" smtClean="0">
              <a:solidFill>
                <a:schemeClr val="accent6">
                  <a:lumMod val="50000"/>
                </a:schemeClr>
              </a:solidFill>
            </a:endParaRPr>
          </a:p>
          <a:p>
            <a:pPr marL="971550" lvl="1" indent="-514350">
              <a:buFont typeface="Wingdings" pitchFamily="2" charset="2"/>
              <a:buChar char="v"/>
            </a:pPr>
            <a:r>
              <a:rPr lang="en-IN" sz="2600" dirty="0" smtClean="0">
                <a:solidFill>
                  <a:schemeClr val="accent6">
                    <a:lumMod val="50000"/>
                  </a:schemeClr>
                </a:solidFill>
              </a:rPr>
              <a:t>Second</a:t>
            </a:r>
            <a:r>
              <a:rPr lang="en-IN" sz="2600" dirty="0">
                <a:solidFill>
                  <a:schemeClr val="accent6">
                    <a:lumMod val="50000"/>
                  </a:schemeClr>
                </a:solidFill>
              </a:rPr>
              <a:t>, ANOVA can be used to aid in estimates of heritability by partitioning variances. This module focuses on simple ANOVA models to evaluate differences between treatments.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304800" y="152400"/>
            <a:ext cx="8610600" cy="6614603"/>
          </a:xfrm>
          <a:prstGeom prst="rect">
            <a:avLst/>
          </a:prstGeom>
          <a:solidFill>
            <a:srgbClr val="FFFFFF"/>
          </a:solidFill>
          <a:ln w="9525">
            <a:noFill/>
            <a:miter lim="800000"/>
            <a:headEnd/>
            <a:tailEnd/>
          </a:ln>
          <a:effectLst/>
        </p:spPr>
        <p:txBody>
          <a:bodyPr vert="horz" wrap="square" lIns="166635"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333333"/>
                </a:solidFill>
                <a:effectLst/>
                <a:latin typeface="Helvetica Neue"/>
                <a:cs typeface="Arial" pitchFamily="34" charset="0"/>
              </a:rPr>
              <a:t>In ANOVA, the total variance of all samples is calculated.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333333"/>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333333"/>
                </a:solidFill>
                <a:effectLst/>
                <a:latin typeface="Helvetica Neue"/>
                <a:cs typeface="Arial" pitchFamily="34" charset="0"/>
              </a:rPr>
              <a:t>Portions of the total variance can be attributed to known causes (e.g., genotype). This leaves a residual portion of the variance that is uncontrolled or unexplained and is referred to as experimental error.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333333"/>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333333"/>
                </a:solidFill>
                <a:effectLst/>
                <a:latin typeface="Helvetica Neue"/>
                <a:cs typeface="Arial" pitchFamily="34" charset="0"/>
              </a:rPr>
              <a:t>In the simplest case, linear equations can be developed to describe the relationship between a trait and treatment. The question can then be asked, "which linear equation best fits the data for each treatment?" These linear equations take the following form: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Arial" pitchFamily="34" charset="0"/>
                <a:cs typeface="Arial" pitchFamily="34" charset="0"/>
              </a:rPr>
              <a:t>Y = µ(m) + f(treatment) + error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333333"/>
                </a:solidFill>
                <a:effectLst/>
                <a:latin typeface="Helvetica Neue"/>
                <a:cs typeface="Arial" pitchFamily="34" charset="0"/>
              </a:rPr>
              <a:t>where</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1371600" lvl="2" indent="-457200" eaLnBrk="0" fontAlgn="base" hangingPunct="0">
              <a:spcBef>
                <a:spcPct val="0"/>
              </a:spcBef>
              <a:spcAft>
                <a:spcPct val="0"/>
              </a:spcAft>
            </a:pPr>
            <a:r>
              <a:rPr kumimoji="0" lang="en-US" sz="2200" b="0" i="1" u="none" strike="noStrike" cap="none" normalizeH="0" baseline="0" dirty="0" smtClean="0">
                <a:ln>
                  <a:noFill/>
                </a:ln>
                <a:solidFill>
                  <a:srgbClr val="333333"/>
                </a:solidFill>
                <a:effectLst/>
                <a:latin typeface="Helvetica Neue"/>
                <a:cs typeface="Arial" pitchFamily="34" charset="0"/>
              </a:rPr>
              <a:t>Y</a:t>
            </a:r>
            <a:r>
              <a:rPr kumimoji="0" lang="en-US" sz="2200" b="0" i="0" u="none" strike="noStrike" cap="none" normalizeH="0" baseline="0" dirty="0" smtClean="0">
                <a:ln>
                  <a:noFill/>
                </a:ln>
                <a:solidFill>
                  <a:srgbClr val="333333"/>
                </a:solidFill>
                <a:effectLst/>
                <a:latin typeface="Helvetica Neue"/>
                <a:cs typeface="Arial" pitchFamily="34" charset="0"/>
              </a:rPr>
              <a:t> is equal to the trait value</a:t>
            </a:r>
          </a:p>
          <a:p>
            <a:pPr marL="1371600" lvl="2" indent="-457200" eaLnBrk="0" fontAlgn="base" hangingPunct="0">
              <a:spcBef>
                <a:spcPct val="0"/>
              </a:spcBef>
              <a:spcAft>
                <a:spcPct val="0"/>
              </a:spcAft>
            </a:pPr>
            <a:r>
              <a:rPr kumimoji="0" lang="en-US" sz="2200" b="0" i="1" u="none" strike="noStrike" cap="none" normalizeH="0" baseline="0" dirty="0" smtClean="0">
                <a:ln>
                  <a:noFill/>
                </a:ln>
                <a:solidFill>
                  <a:srgbClr val="333333"/>
                </a:solidFill>
                <a:effectLst/>
                <a:latin typeface="Helvetica Neue"/>
                <a:cs typeface="Arial" pitchFamily="34" charset="0"/>
              </a:rPr>
              <a:t>µ</a:t>
            </a:r>
            <a:r>
              <a:rPr kumimoji="0" lang="en-US" sz="2200" b="0" u="none" strike="noStrike" cap="none" normalizeH="0" baseline="0" dirty="0" smtClean="0">
                <a:ln>
                  <a:noFill/>
                </a:ln>
                <a:solidFill>
                  <a:srgbClr val="333333"/>
                </a:solidFill>
                <a:effectLst/>
                <a:latin typeface="Helvetica Neue"/>
                <a:cs typeface="Arial" pitchFamily="34" charset="0"/>
              </a:rPr>
              <a:t>(m)</a:t>
            </a:r>
            <a:r>
              <a:rPr kumimoji="0" lang="en-US" sz="2200" b="0" i="0" u="none" strike="noStrike" cap="none" normalizeH="0" baseline="0" dirty="0" smtClean="0">
                <a:ln>
                  <a:noFill/>
                </a:ln>
                <a:solidFill>
                  <a:srgbClr val="333333"/>
                </a:solidFill>
                <a:effectLst/>
                <a:latin typeface="Helvetica Neue"/>
                <a:cs typeface="Arial" pitchFamily="34" charset="0"/>
              </a:rPr>
              <a:t> is the population mean</a:t>
            </a:r>
          </a:p>
          <a:p>
            <a:pPr marL="1371600" lvl="2" indent="-457200" eaLnBrk="0" fontAlgn="base" hangingPunct="0">
              <a:spcBef>
                <a:spcPct val="0"/>
              </a:spcBef>
              <a:spcAft>
                <a:spcPct val="0"/>
              </a:spcAft>
            </a:pPr>
            <a:r>
              <a:rPr kumimoji="0" lang="en-US" sz="2200" b="0" i="1" u="none" strike="noStrike" cap="none" normalizeH="0" baseline="0" dirty="0" smtClean="0">
                <a:ln>
                  <a:noFill/>
                </a:ln>
                <a:solidFill>
                  <a:srgbClr val="333333"/>
                </a:solidFill>
                <a:effectLst/>
                <a:latin typeface="Helvetica Neue"/>
                <a:cs typeface="Arial" pitchFamily="34" charset="0"/>
              </a:rPr>
              <a:t>f(treatment)</a:t>
            </a:r>
            <a:r>
              <a:rPr kumimoji="0" lang="en-US" sz="2200" b="0" i="0" u="none" strike="noStrike" cap="none" normalizeH="0" baseline="0" dirty="0" smtClean="0">
                <a:ln>
                  <a:noFill/>
                </a:ln>
                <a:solidFill>
                  <a:srgbClr val="333333"/>
                </a:solidFill>
                <a:effectLst/>
                <a:latin typeface="Helvetica Neue"/>
                <a:cs typeface="Arial" pitchFamily="34" charset="0"/>
              </a:rPr>
              <a:t> is a function of the treatment</a:t>
            </a:r>
          </a:p>
          <a:p>
            <a:pPr marL="1371600" lvl="2" indent="-457200" eaLnBrk="0" fontAlgn="base" hangingPunct="0">
              <a:spcBef>
                <a:spcPct val="0"/>
              </a:spcBef>
              <a:spcAft>
                <a:spcPct val="0"/>
              </a:spcAft>
            </a:pPr>
            <a:r>
              <a:rPr kumimoji="0" lang="en-US" sz="2200" b="0" i="1" u="none" strike="noStrike" cap="none" normalizeH="0" baseline="0" dirty="0" smtClean="0">
                <a:ln>
                  <a:noFill/>
                </a:ln>
                <a:solidFill>
                  <a:srgbClr val="333333"/>
                </a:solidFill>
                <a:effectLst/>
                <a:latin typeface="Helvetica Neue"/>
                <a:cs typeface="Arial" pitchFamily="34" charset="0"/>
              </a:rPr>
              <a:t>error</a:t>
            </a:r>
            <a:r>
              <a:rPr kumimoji="0" lang="en-US" sz="2200" b="0" i="0" u="none" strike="noStrike" cap="none" normalizeH="0" baseline="0" dirty="0" smtClean="0">
                <a:ln>
                  <a:noFill/>
                </a:ln>
                <a:solidFill>
                  <a:srgbClr val="333333"/>
                </a:solidFill>
                <a:effectLst/>
                <a:latin typeface="Helvetica Neue"/>
                <a:cs typeface="Arial" pitchFamily="34" charset="0"/>
              </a:rPr>
              <a:t> represents the residual</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72954"/>
            <a:ext cx="8153400" cy="5201424"/>
          </a:xfrm>
          <a:prstGeom prst="rect">
            <a:avLst/>
          </a:prstGeom>
        </p:spPr>
        <p:txBody>
          <a:bodyPr wrap="square">
            <a:spAutoFit/>
          </a:bodyPr>
          <a:lstStyle/>
          <a:p>
            <a:r>
              <a:rPr lang="en-IN" sz="3200" b="1" dirty="0" smtClean="0"/>
              <a:t>F-Statistic</a:t>
            </a:r>
          </a:p>
          <a:p>
            <a:endParaRPr lang="en-IN" sz="1200" dirty="0"/>
          </a:p>
          <a:p>
            <a:r>
              <a:rPr lang="en-IN" sz="2600" i="1" dirty="0"/>
              <a:t>The statistic which measures if the means of different samples are significantly different or not is called the F-Ratio</a:t>
            </a:r>
            <a:r>
              <a:rPr lang="en-IN" sz="2600" dirty="0"/>
              <a:t>. Lower the F-Ratio, more similar are the sample means. In that case, we cannot reject the null hypothesis</a:t>
            </a:r>
            <a:r>
              <a:rPr lang="en-IN" sz="2600" dirty="0" smtClean="0"/>
              <a:t>.</a:t>
            </a:r>
          </a:p>
          <a:p>
            <a:endParaRPr lang="en-IN" sz="2600" dirty="0"/>
          </a:p>
          <a:p>
            <a:r>
              <a:rPr lang="en-IN" sz="2800" dirty="0">
                <a:solidFill>
                  <a:srgbClr val="0070C0"/>
                </a:solidFill>
              </a:rPr>
              <a:t>F = Between group variability / Within group </a:t>
            </a:r>
            <a:r>
              <a:rPr lang="en-IN" sz="2800" dirty="0" smtClean="0">
                <a:solidFill>
                  <a:srgbClr val="0070C0"/>
                </a:solidFill>
              </a:rPr>
              <a:t>variability</a:t>
            </a:r>
          </a:p>
          <a:p>
            <a:endParaRPr lang="en-IN" sz="2600" dirty="0"/>
          </a:p>
          <a:p>
            <a:r>
              <a:rPr lang="en-IN" sz="2600" dirty="0" smtClean="0"/>
              <a:t>If between </a:t>
            </a:r>
            <a:r>
              <a:rPr lang="en-IN" sz="2600" dirty="0"/>
              <a:t>group variability increases, sample means grow further apart from each other. In other words, the samples are more probable to be belonging to totally different populations</a:t>
            </a:r>
            <a:r>
              <a:rPr lang="en-IN" sz="2600" dirty="0" smtClean="0"/>
              <a:t>.</a:t>
            </a:r>
            <a:endParaRPr lang="en-IN" sz="2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229600" cy="2308324"/>
          </a:xfrm>
          <a:prstGeom prst="rect">
            <a:avLst/>
          </a:prstGeom>
        </p:spPr>
        <p:txBody>
          <a:bodyPr wrap="square">
            <a:spAutoFit/>
          </a:bodyPr>
          <a:lstStyle/>
          <a:p>
            <a:pPr algn="just"/>
            <a:r>
              <a:rPr lang="en-IN" sz="2400" dirty="0" smtClean="0"/>
              <a:t>The F-statistic calculated can be compared with the F-critical value for making a conclusion. </a:t>
            </a:r>
          </a:p>
          <a:p>
            <a:pPr algn="just"/>
            <a:r>
              <a:rPr lang="en-IN" sz="2400" dirty="0" smtClean="0"/>
              <a:t>If the value of the calculated F-statistic is more than the F-critical value (for a specific α/significance level), then we reject the null hypothesis and can say that the treatment had a significant effect.</a:t>
            </a:r>
            <a:endParaRPr lang="en-IN" sz="2400" dirty="0"/>
          </a:p>
        </p:txBody>
      </p:sp>
      <p:pic>
        <p:nvPicPr>
          <p:cNvPr id="119810" name="Picture 2" descr="https://s3-ap-south-1.amazonaws.com/av-blog-media/wp-content/uploads/2017/12/image046.png"/>
          <p:cNvPicPr>
            <a:picLocks noChangeAspect="1" noChangeArrowheads="1"/>
          </p:cNvPicPr>
          <p:nvPr/>
        </p:nvPicPr>
        <p:blipFill>
          <a:blip r:embed="rId2" cstate="print"/>
          <a:srcRect t="9600" b="10400"/>
          <a:stretch>
            <a:fillRect/>
          </a:stretch>
        </p:blipFill>
        <p:spPr bwMode="auto">
          <a:xfrm>
            <a:off x="1676400" y="2590800"/>
            <a:ext cx="6096000" cy="3810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329625"/>
            <a:ext cx="4707699" cy="584775"/>
          </a:xfrm>
          <a:prstGeom prst="rect">
            <a:avLst/>
          </a:prstGeom>
        </p:spPr>
        <p:txBody>
          <a:bodyPr wrap="none">
            <a:spAutoFit/>
          </a:bodyPr>
          <a:lstStyle/>
          <a:p>
            <a:r>
              <a:rPr lang="en-IN" sz="3200" dirty="0" smtClean="0"/>
              <a:t>Example: One-way ANOVA</a:t>
            </a:r>
            <a:endParaRPr lang="en-IN" sz="3200" dirty="0"/>
          </a:p>
        </p:txBody>
      </p:sp>
      <p:sp>
        <p:nvSpPr>
          <p:cNvPr id="5" name="TextBox 4"/>
          <p:cNvSpPr txBox="1"/>
          <p:nvPr/>
        </p:nvSpPr>
        <p:spPr>
          <a:xfrm>
            <a:off x="3429000" y="1828800"/>
            <a:ext cx="1699889" cy="584775"/>
          </a:xfrm>
          <a:prstGeom prst="rect">
            <a:avLst/>
          </a:prstGeom>
          <a:noFill/>
        </p:spPr>
        <p:txBody>
          <a:bodyPr wrap="none" rtlCol="0">
            <a:spAutoFit/>
          </a:bodyPr>
          <a:lstStyle/>
          <a:p>
            <a:r>
              <a:rPr lang="en-IN" sz="3200" dirty="0" smtClean="0">
                <a:hlinkClick r:id="rId2" action="ppaction://hlinkfile"/>
              </a:rPr>
              <a:t>Excel File</a:t>
            </a:r>
            <a:endParaRPr lang="en-IN"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371600"/>
            <a:ext cx="8382000" cy="4708981"/>
          </a:xfrm>
          <a:prstGeom prst="rect">
            <a:avLst/>
          </a:prstGeom>
        </p:spPr>
        <p:txBody>
          <a:bodyPr wrap="square">
            <a:spAutoFit/>
          </a:bodyPr>
          <a:lstStyle/>
          <a:p>
            <a:pPr marL="514350" indent="-514350">
              <a:spcBef>
                <a:spcPts val="1200"/>
              </a:spcBef>
              <a:buFont typeface="Wingdings" pitchFamily="2" charset="2"/>
              <a:buChar char="Ø"/>
            </a:pPr>
            <a:r>
              <a:rPr lang="en-IN" sz="2800" dirty="0">
                <a:solidFill>
                  <a:srgbClr val="0070C0"/>
                </a:solidFill>
              </a:rPr>
              <a:t>A Two Way ANOVA is an extension of the One Way ANOVA. </a:t>
            </a:r>
            <a:r>
              <a:rPr lang="en-IN" sz="2800" dirty="0" smtClean="0">
                <a:solidFill>
                  <a:srgbClr val="0070C0"/>
                </a:solidFill>
              </a:rPr>
              <a:t>With </a:t>
            </a:r>
            <a:r>
              <a:rPr lang="en-IN" sz="2800" dirty="0">
                <a:solidFill>
                  <a:srgbClr val="0070C0"/>
                </a:solidFill>
              </a:rPr>
              <a:t>a One Way, you have one independent </a:t>
            </a:r>
            <a:r>
              <a:rPr lang="en-IN" sz="2800" dirty="0" smtClean="0">
                <a:solidFill>
                  <a:srgbClr val="0070C0"/>
                </a:solidFill>
              </a:rPr>
              <a:t>variable affecting </a:t>
            </a:r>
            <a:r>
              <a:rPr lang="en-IN" sz="2800" dirty="0">
                <a:solidFill>
                  <a:srgbClr val="0070C0"/>
                </a:solidFill>
              </a:rPr>
              <a:t>a dependent variable. </a:t>
            </a:r>
            <a:endParaRPr lang="en-IN" sz="2800" dirty="0" smtClean="0">
              <a:solidFill>
                <a:srgbClr val="0070C0"/>
              </a:solidFill>
            </a:endParaRPr>
          </a:p>
          <a:p>
            <a:pPr marL="514350" indent="-514350">
              <a:spcBef>
                <a:spcPts val="1200"/>
              </a:spcBef>
              <a:buFont typeface="Wingdings" pitchFamily="2" charset="2"/>
              <a:buChar char="Ø"/>
            </a:pPr>
            <a:r>
              <a:rPr lang="en-IN" sz="2800" dirty="0" smtClean="0">
                <a:solidFill>
                  <a:srgbClr val="0070C0"/>
                </a:solidFill>
              </a:rPr>
              <a:t>With </a:t>
            </a:r>
            <a:r>
              <a:rPr lang="en-IN" sz="2800" dirty="0">
                <a:solidFill>
                  <a:srgbClr val="0070C0"/>
                </a:solidFill>
              </a:rPr>
              <a:t>a Two Way ANOVA, there are two independents. Use a two way ANOVA when you have one measurement variable (i.e. a quantitative variable) and two nominal variables. </a:t>
            </a:r>
            <a:endParaRPr lang="en-IN" sz="2800" dirty="0" smtClean="0">
              <a:solidFill>
                <a:srgbClr val="0070C0"/>
              </a:solidFill>
            </a:endParaRPr>
          </a:p>
          <a:p>
            <a:pPr marL="514350" indent="-514350">
              <a:spcBef>
                <a:spcPts val="1200"/>
              </a:spcBef>
              <a:buFont typeface="Wingdings" pitchFamily="2" charset="2"/>
              <a:buChar char="Ø"/>
            </a:pPr>
            <a:r>
              <a:rPr lang="en-IN" sz="2800" dirty="0" smtClean="0">
                <a:solidFill>
                  <a:srgbClr val="0070C0"/>
                </a:solidFill>
              </a:rPr>
              <a:t>In </a:t>
            </a:r>
            <a:r>
              <a:rPr lang="en-IN" sz="2800" dirty="0">
                <a:solidFill>
                  <a:srgbClr val="0070C0"/>
                </a:solidFill>
              </a:rPr>
              <a:t>other words, if your experiment has a quantitative outcome and you have two categorical explanatory variables, a two way ANOVA is appropriate</a:t>
            </a:r>
          </a:p>
        </p:txBody>
      </p:sp>
      <p:sp>
        <p:nvSpPr>
          <p:cNvPr id="8" name="Rectangle 7"/>
          <p:cNvSpPr/>
          <p:nvPr/>
        </p:nvSpPr>
        <p:spPr>
          <a:xfrm>
            <a:off x="2967914" y="405825"/>
            <a:ext cx="2975686" cy="584775"/>
          </a:xfrm>
          <a:prstGeom prst="rect">
            <a:avLst/>
          </a:prstGeom>
        </p:spPr>
        <p:txBody>
          <a:bodyPr wrap="none">
            <a:spAutoFit/>
          </a:bodyPr>
          <a:lstStyle/>
          <a:p>
            <a:r>
              <a:rPr lang="en-IN" sz="3200" dirty="0" smtClean="0">
                <a:solidFill>
                  <a:schemeClr val="accent6">
                    <a:lumMod val="50000"/>
                  </a:schemeClr>
                </a:solidFill>
              </a:rPr>
              <a:t>Two-way ANOVA</a:t>
            </a:r>
            <a:endParaRPr lang="en-IN" sz="3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78553"/>
            <a:ext cx="8229600" cy="4893647"/>
          </a:xfrm>
          <a:prstGeom prst="rect">
            <a:avLst/>
          </a:prstGeom>
        </p:spPr>
        <p:txBody>
          <a:bodyPr wrap="square">
            <a:spAutoFit/>
          </a:bodyPr>
          <a:lstStyle/>
          <a:p>
            <a:r>
              <a:rPr lang="en-IN" sz="2400" dirty="0">
                <a:solidFill>
                  <a:srgbClr val="C00000"/>
                </a:solidFill>
              </a:rPr>
              <a:t>Analysis of variance (ANOVA) tests for differences between means. </a:t>
            </a:r>
            <a:endParaRPr lang="en-IN" sz="2400" dirty="0" smtClean="0">
              <a:solidFill>
                <a:srgbClr val="C00000"/>
              </a:solidFill>
            </a:endParaRPr>
          </a:p>
          <a:p>
            <a:endParaRPr lang="en-IN" sz="2400" dirty="0" smtClean="0">
              <a:solidFill>
                <a:srgbClr val="C00000"/>
              </a:solidFill>
            </a:endParaRPr>
          </a:p>
          <a:p>
            <a:r>
              <a:rPr lang="en-IN" sz="2400" dirty="0" smtClean="0">
                <a:solidFill>
                  <a:srgbClr val="C00000"/>
                </a:solidFill>
              </a:rPr>
              <a:t>MANOVA </a:t>
            </a:r>
            <a:r>
              <a:rPr lang="en-IN" sz="2400" dirty="0">
                <a:solidFill>
                  <a:srgbClr val="C00000"/>
                </a:solidFill>
              </a:rPr>
              <a:t>is just an ANOVA with several dependent variables. It’s similar to many other tests and experiments in that it’s purpose is to find out if the response variable (i.e. your dependent variable) is changed by manipulating the independent variable</a:t>
            </a:r>
            <a:r>
              <a:rPr lang="en-IN" sz="2400" dirty="0" smtClean="0">
                <a:solidFill>
                  <a:srgbClr val="C00000"/>
                </a:solidFill>
              </a:rPr>
              <a:t>.</a:t>
            </a:r>
          </a:p>
          <a:p>
            <a:r>
              <a:rPr lang="en-IN" sz="2400" dirty="0" smtClean="0">
                <a:solidFill>
                  <a:srgbClr val="C00000"/>
                </a:solidFill>
              </a:rPr>
              <a:t> </a:t>
            </a:r>
          </a:p>
          <a:p>
            <a:r>
              <a:rPr lang="en-IN" sz="2400" dirty="0" smtClean="0">
                <a:solidFill>
                  <a:srgbClr val="002060"/>
                </a:solidFill>
              </a:rPr>
              <a:t>The </a:t>
            </a:r>
            <a:r>
              <a:rPr lang="en-IN" sz="2400" dirty="0">
                <a:solidFill>
                  <a:srgbClr val="002060"/>
                </a:solidFill>
              </a:rPr>
              <a:t>test helps to answer many research questions, including</a:t>
            </a:r>
            <a:r>
              <a:rPr lang="en-IN" sz="2400" dirty="0" smtClean="0">
                <a:solidFill>
                  <a:srgbClr val="002060"/>
                </a:solidFill>
              </a:rPr>
              <a:t>:</a:t>
            </a:r>
          </a:p>
          <a:p>
            <a:pPr marL="457200" indent="-457200" fontAlgn="base">
              <a:buFont typeface="Wingdings" pitchFamily="2" charset="2"/>
              <a:buChar char="ü"/>
            </a:pPr>
            <a:r>
              <a:rPr lang="en-IN" sz="2400" dirty="0">
                <a:solidFill>
                  <a:srgbClr val="002060"/>
                </a:solidFill>
              </a:rPr>
              <a:t>Do changes to the independent variables have statistically significant effects on dependent variables?</a:t>
            </a:r>
          </a:p>
          <a:p>
            <a:pPr marL="457200" indent="-457200" fontAlgn="base">
              <a:buFont typeface="Wingdings" pitchFamily="2" charset="2"/>
              <a:buChar char="ü"/>
            </a:pPr>
            <a:r>
              <a:rPr lang="en-IN" sz="2400" dirty="0">
                <a:solidFill>
                  <a:srgbClr val="002060"/>
                </a:solidFill>
              </a:rPr>
              <a:t>What are the interactions among dependent variables?</a:t>
            </a:r>
          </a:p>
          <a:p>
            <a:pPr marL="457200" indent="-457200" fontAlgn="base">
              <a:buFont typeface="Wingdings" pitchFamily="2" charset="2"/>
              <a:buChar char="ü"/>
            </a:pPr>
            <a:r>
              <a:rPr lang="en-IN" sz="2400" dirty="0">
                <a:solidFill>
                  <a:srgbClr val="002060"/>
                </a:solidFill>
              </a:rPr>
              <a:t>What are the interactions among independent variables</a:t>
            </a:r>
            <a:r>
              <a:rPr lang="en-IN" sz="2400" dirty="0" smtClean="0">
                <a:solidFill>
                  <a:srgbClr val="002060"/>
                </a:solidFill>
              </a:rPr>
              <a:t>?</a:t>
            </a:r>
            <a:endParaRPr lang="en-IN" sz="2400" dirty="0">
              <a:solidFill>
                <a:srgbClr val="002060"/>
              </a:solidFill>
            </a:endParaRPr>
          </a:p>
        </p:txBody>
      </p:sp>
      <p:sp>
        <p:nvSpPr>
          <p:cNvPr id="3" name="Rectangle 2"/>
          <p:cNvSpPr/>
          <p:nvPr/>
        </p:nvSpPr>
        <p:spPr>
          <a:xfrm>
            <a:off x="1828800" y="405825"/>
            <a:ext cx="5573385" cy="584775"/>
          </a:xfrm>
          <a:prstGeom prst="rect">
            <a:avLst/>
          </a:prstGeom>
        </p:spPr>
        <p:txBody>
          <a:bodyPr wrap="none">
            <a:spAutoFit/>
          </a:bodyPr>
          <a:lstStyle/>
          <a:p>
            <a:r>
              <a:rPr lang="en-IN" sz="3200" dirty="0" smtClean="0">
                <a:solidFill>
                  <a:schemeClr val="accent6">
                    <a:lumMod val="50000"/>
                  </a:schemeClr>
                </a:solidFill>
              </a:rPr>
              <a:t>Multivariate Analysis (MANOVA)</a:t>
            </a:r>
            <a:endParaRPr lang="en-IN" sz="3200" dirty="0">
              <a:solidFill>
                <a:schemeClr val="accent6">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389255" y="1371600"/>
            <a:ext cx="8145145" cy="1799210"/>
          </a:xfrm>
          <a:prstGeom prst="rect">
            <a:avLst/>
          </a:prstGeom>
        </p:spPr>
        <p:txBody>
          <a:bodyPr vert="horz" wrap="square" lIns="0" tIns="12700" rIns="0" bIns="0" rtlCol="0">
            <a:spAutoFit/>
          </a:bodyPr>
          <a:lstStyle/>
          <a:p>
            <a:pPr marL="12700" marR="828675" indent="-12700">
              <a:lnSpc>
                <a:spcPct val="120800"/>
              </a:lnSpc>
            </a:pPr>
            <a:r>
              <a:rPr sz="2400" spc="-114" dirty="0" smtClean="0">
                <a:latin typeface="Trebuchet MS"/>
                <a:cs typeface="Trebuchet MS"/>
              </a:rPr>
              <a:t>Two </a:t>
            </a:r>
            <a:r>
              <a:rPr sz="2400" spc="-5" dirty="0">
                <a:latin typeface="Trebuchet MS"/>
                <a:cs typeface="Trebuchet MS"/>
              </a:rPr>
              <a:t>Hypothesis are made to draw inference </a:t>
            </a:r>
            <a:r>
              <a:rPr sz="2400" dirty="0">
                <a:latin typeface="Trebuchet MS"/>
                <a:cs typeface="Trebuchet MS"/>
              </a:rPr>
              <a:t>from  Sample</a:t>
            </a:r>
            <a:r>
              <a:rPr sz="2400" spc="-10" dirty="0">
                <a:latin typeface="Trebuchet MS"/>
                <a:cs typeface="Trebuchet MS"/>
              </a:rPr>
              <a:t> </a:t>
            </a:r>
            <a:r>
              <a:rPr sz="2400" spc="-5" dirty="0">
                <a:latin typeface="Trebuchet MS"/>
                <a:cs typeface="Trebuchet MS"/>
              </a:rPr>
              <a:t>value-</a:t>
            </a:r>
            <a:endParaRPr sz="2400" dirty="0">
              <a:latin typeface="Trebuchet MS"/>
              <a:cs typeface="Trebuchet MS"/>
            </a:endParaRPr>
          </a:p>
          <a:p>
            <a:pPr marL="622300" indent="-609600">
              <a:lnSpc>
                <a:spcPct val="100000"/>
              </a:lnSpc>
              <a:spcBef>
                <a:spcPts val="600"/>
              </a:spcBef>
              <a:buClr>
                <a:srgbClr val="FF0000"/>
              </a:buClr>
              <a:buSzPct val="72916"/>
              <a:buAutoNum type="alphaUcPeriod"/>
              <a:tabLst>
                <a:tab pos="621665" algn="l"/>
                <a:tab pos="622300" algn="l"/>
              </a:tabLst>
            </a:pPr>
            <a:r>
              <a:rPr sz="2400" spc="-5" dirty="0">
                <a:latin typeface="Trebuchet MS"/>
                <a:cs typeface="Trebuchet MS"/>
              </a:rPr>
              <a:t>Null Hypothesis </a:t>
            </a:r>
            <a:r>
              <a:rPr sz="2400" dirty="0">
                <a:latin typeface="Trebuchet MS"/>
                <a:cs typeface="Trebuchet MS"/>
              </a:rPr>
              <a:t>or </a:t>
            </a:r>
            <a:r>
              <a:rPr sz="2400" spc="-10" dirty="0">
                <a:latin typeface="Trebuchet MS"/>
                <a:cs typeface="Trebuchet MS"/>
              </a:rPr>
              <a:t>hypothesis </a:t>
            </a:r>
            <a:r>
              <a:rPr sz="2400" dirty="0">
                <a:latin typeface="Trebuchet MS"/>
                <a:cs typeface="Trebuchet MS"/>
              </a:rPr>
              <a:t>of </a:t>
            </a:r>
            <a:r>
              <a:rPr sz="2400" spc="-5" dirty="0">
                <a:latin typeface="Trebuchet MS"/>
                <a:cs typeface="Trebuchet MS"/>
              </a:rPr>
              <a:t>no</a:t>
            </a:r>
            <a:r>
              <a:rPr sz="2400" spc="95" dirty="0">
                <a:latin typeface="Trebuchet MS"/>
                <a:cs typeface="Trebuchet MS"/>
              </a:rPr>
              <a:t> </a:t>
            </a:r>
            <a:r>
              <a:rPr sz="2400" spc="-5" dirty="0">
                <a:latin typeface="Trebuchet MS"/>
                <a:cs typeface="Trebuchet MS"/>
              </a:rPr>
              <a:t>difference.</a:t>
            </a:r>
            <a:endParaRPr sz="2400" dirty="0">
              <a:latin typeface="Trebuchet MS"/>
              <a:cs typeface="Trebuchet MS"/>
            </a:endParaRPr>
          </a:p>
          <a:p>
            <a:pPr marL="622300" indent="-609600">
              <a:lnSpc>
                <a:spcPct val="100000"/>
              </a:lnSpc>
              <a:spcBef>
                <a:spcPts val="600"/>
              </a:spcBef>
              <a:buClr>
                <a:srgbClr val="FF0000"/>
              </a:buClr>
              <a:buSzPct val="72916"/>
              <a:buAutoNum type="alphaUcPeriod"/>
              <a:tabLst>
                <a:tab pos="621665" algn="l"/>
                <a:tab pos="622300" algn="l"/>
              </a:tabLst>
            </a:pPr>
            <a:r>
              <a:rPr sz="2400" dirty="0">
                <a:latin typeface="Trebuchet MS"/>
                <a:cs typeface="Trebuchet MS"/>
              </a:rPr>
              <a:t>Alternative </a:t>
            </a:r>
            <a:r>
              <a:rPr sz="2400" spc="-5" dirty="0">
                <a:latin typeface="Trebuchet MS"/>
                <a:cs typeface="Trebuchet MS"/>
              </a:rPr>
              <a:t>Hypothesis </a:t>
            </a:r>
            <a:r>
              <a:rPr sz="2400" dirty="0">
                <a:latin typeface="Trebuchet MS"/>
                <a:cs typeface="Trebuchet MS"/>
              </a:rPr>
              <a:t>of </a:t>
            </a:r>
            <a:r>
              <a:rPr sz="2400" spc="-5" dirty="0">
                <a:latin typeface="Trebuchet MS"/>
                <a:cs typeface="Trebuchet MS"/>
              </a:rPr>
              <a:t>significant</a:t>
            </a:r>
            <a:r>
              <a:rPr sz="2400" spc="60" dirty="0">
                <a:latin typeface="Trebuchet MS"/>
                <a:cs typeface="Trebuchet MS"/>
              </a:rPr>
              <a:t> </a:t>
            </a:r>
            <a:r>
              <a:rPr sz="2400" spc="-5" dirty="0">
                <a:latin typeface="Trebuchet MS"/>
                <a:cs typeface="Trebuchet MS"/>
              </a:rPr>
              <a:t>difference.</a:t>
            </a:r>
            <a:endParaRPr sz="2400" dirty="0">
              <a:latin typeface="Trebuchet MS"/>
              <a:cs typeface="Trebuchet MS"/>
            </a:endParaRPr>
          </a:p>
        </p:txBody>
      </p:sp>
      <p:sp>
        <p:nvSpPr>
          <p:cNvPr id="17" name="object 17"/>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5</a:t>
            </a:fld>
            <a:endParaRPr dirty="0"/>
          </a:p>
        </p:txBody>
      </p:sp>
      <p:sp>
        <p:nvSpPr>
          <p:cNvPr id="18" name="object 3"/>
          <p:cNvSpPr txBox="1"/>
          <p:nvPr/>
        </p:nvSpPr>
        <p:spPr>
          <a:xfrm>
            <a:off x="581659" y="3581400"/>
            <a:ext cx="8181341" cy="2721899"/>
          </a:xfrm>
          <a:prstGeom prst="rect">
            <a:avLst/>
          </a:prstGeom>
        </p:spPr>
        <p:txBody>
          <a:bodyPr vert="horz" wrap="square" lIns="0" tIns="13335" rIns="0" bIns="0" rtlCol="0">
            <a:spAutoFit/>
          </a:bodyPr>
          <a:lstStyle/>
          <a:p>
            <a:pPr marL="457200" marR="370840" indent="-457200">
              <a:lnSpc>
                <a:spcPct val="100000"/>
              </a:lnSpc>
              <a:spcBef>
                <a:spcPts val="105"/>
              </a:spcBef>
              <a:buFont typeface="Wingdings" pitchFamily="2" charset="2"/>
              <a:buChar char="Ø"/>
            </a:pPr>
            <a:r>
              <a:rPr sz="2200" dirty="0">
                <a:latin typeface="Trebuchet MS"/>
                <a:cs typeface="Trebuchet MS"/>
              </a:rPr>
              <a:t>The </a:t>
            </a:r>
            <a:r>
              <a:rPr sz="2200" spc="-5" dirty="0">
                <a:latin typeface="Trebuchet MS"/>
                <a:cs typeface="Trebuchet MS"/>
              </a:rPr>
              <a:t>Null Hypothesis is </a:t>
            </a:r>
            <a:r>
              <a:rPr sz="2200" dirty="0">
                <a:latin typeface="Trebuchet MS"/>
                <a:cs typeface="Trebuchet MS"/>
              </a:rPr>
              <a:t>symbolized </a:t>
            </a:r>
            <a:r>
              <a:rPr sz="2200" spc="-5" dirty="0">
                <a:latin typeface="Trebuchet MS"/>
                <a:cs typeface="Trebuchet MS"/>
              </a:rPr>
              <a:t>as </a:t>
            </a:r>
            <a:r>
              <a:rPr sz="2200" dirty="0" smtClean="0">
                <a:solidFill>
                  <a:srgbClr val="0070C0"/>
                </a:solidFill>
                <a:latin typeface="Trebuchet MS"/>
                <a:cs typeface="Trebuchet MS"/>
              </a:rPr>
              <a:t>H</a:t>
            </a:r>
            <a:r>
              <a:rPr lang="en-IN" sz="2200" baseline="-25000" dirty="0" smtClean="0">
                <a:solidFill>
                  <a:srgbClr val="0070C0"/>
                </a:solidFill>
                <a:latin typeface="Trebuchet MS"/>
                <a:cs typeface="Trebuchet MS"/>
              </a:rPr>
              <a:t>0</a:t>
            </a:r>
            <a:r>
              <a:rPr sz="2200" dirty="0" smtClean="0">
                <a:solidFill>
                  <a:srgbClr val="AC66BA"/>
                </a:solidFill>
                <a:latin typeface="Trebuchet MS"/>
                <a:cs typeface="Trebuchet MS"/>
              </a:rPr>
              <a:t> </a:t>
            </a:r>
            <a:r>
              <a:rPr sz="2200" spc="-5" dirty="0">
                <a:latin typeface="Trebuchet MS"/>
                <a:cs typeface="Trebuchet MS"/>
              </a:rPr>
              <a:t>and  Alternative Hypothesis is </a:t>
            </a:r>
            <a:r>
              <a:rPr sz="2200" dirty="0">
                <a:latin typeface="Trebuchet MS"/>
                <a:cs typeface="Trebuchet MS"/>
              </a:rPr>
              <a:t>symbolized </a:t>
            </a:r>
            <a:r>
              <a:rPr sz="2200" spc="-5" dirty="0">
                <a:latin typeface="Trebuchet MS"/>
                <a:cs typeface="Trebuchet MS"/>
              </a:rPr>
              <a:t>as </a:t>
            </a:r>
            <a:r>
              <a:rPr sz="2200" spc="5" dirty="0">
                <a:solidFill>
                  <a:srgbClr val="0070C0"/>
                </a:solidFill>
                <a:latin typeface="Trebuchet MS"/>
                <a:cs typeface="Trebuchet MS"/>
              </a:rPr>
              <a:t>H</a:t>
            </a:r>
            <a:r>
              <a:rPr sz="2200" spc="7" baseline="-21241" dirty="0">
                <a:solidFill>
                  <a:srgbClr val="0070C0"/>
                </a:solidFill>
                <a:latin typeface="Trebuchet MS"/>
                <a:cs typeface="Trebuchet MS"/>
              </a:rPr>
              <a:t>1</a:t>
            </a:r>
            <a:r>
              <a:rPr sz="2200" spc="7" baseline="-21241" dirty="0">
                <a:solidFill>
                  <a:srgbClr val="AC66BA"/>
                </a:solidFill>
                <a:latin typeface="Trebuchet MS"/>
                <a:cs typeface="Trebuchet MS"/>
              </a:rPr>
              <a:t> </a:t>
            </a:r>
            <a:r>
              <a:rPr sz="2200" dirty="0">
                <a:latin typeface="Trebuchet MS"/>
                <a:cs typeface="Trebuchet MS"/>
              </a:rPr>
              <a:t>or</a:t>
            </a:r>
            <a:r>
              <a:rPr sz="2200" spc="-280" dirty="0">
                <a:latin typeface="Trebuchet MS"/>
                <a:cs typeface="Trebuchet MS"/>
              </a:rPr>
              <a:t> </a:t>
            </a:r>
            <a:r>
              <a:rPr sz="2200" spc="5" dirty="0">
                <a:solidFill>
                  <a:srgbClr val="0070C0"/>
                </a:solidFill>
                <a:latin typeface="Trebuchet MS"/>
                <a:cs typeface="Trebuchet MS"/>
              </a:rPr>
              <a:t>H</a:t>
            </a:r>
            <a:r>
              <a:rPr sz="2200" spc="7" baseline="-21241" dirty="0">
                <a:solidFill>
                  <a:srgbClr val="0070C0"/>
                </a:solidFill>
                <a:latin typeface="Trebuchet MS"/>
                <a:cs typeface="Trebuchet MS"/>
              </a:rPr>
              <a:t>A</a:t>
            </a:r>
            <a:r>
              <a:rPr sz="2200" spc="5" dirty="0">
                <a:latin typeface="Trebuchet MS"/>
                <a:cs typeface="Trebuchet MS"/>
              </a:rPr>
              <a:t>.</a:t>
            </a:r>
            <a:endParaRPr sz="2200" dirty="0">
              <a:latin typeface="Trebuchet MS"/>
              <a:cs typeface="Trebuchet MS"/>
            </a:endParaRPr>
          </a:p>
          <a:p>
            <a:pPr marL="457200" indent="-457200">
              <a:lnSpc>
                <a:spcPct val="100000"/>
              </a:lnSpc>
              <a:spcBef>
                <a:spcPts val="5"/>
              </a:spcBef>
              <a:buFont typeface="Wingdings" pitchFamily="2" charset="2"/>
              <a:buChar char="Ø"/>
            </a:pPr>
            <a:endParaRPr sz="2200" dirty="0">
              <a:latin typeface="Times New Roman"/>
              <a:cs typeface="Times New Roman"/>
            </a:endParaRPr>
          </a:p>
          <a:p>
            <a:pPr marL="457200" marR="5080" indent="-457200">
              <a:lnSpc>
                <a:spcPct val="100000"/>
              </a:lnSpc>
              <a:buFont typeface="Wingdings" pitchFamily="2" charset="2"/>
              <a:buChar char="Ø"/>
            </a:pPr>
            <a:r>
              <a:rPr sz="2200" spc="-5" dirty="0">
                <a:latin typeface="Trebuchet MS"/>
                <a:cs typeface="Trebuchet MS"/>
              </a:rPr>
              <a:t>In Hypothesis testing we proceed </a:t>
            </a:r>
            <a:r>
              <a:rPr sz="2200" dirty="0">
                <a:latin typeface="Trebuchet MS"/>
                <a:cs typeface="Trebuchet MS"/>
              </a:rPr>
              <a:t>on </a:t>
            </a:r>
            <a:r>
              <a:rPr sz="2200" spc="-5" dirty="0">
                <a:latin typeface="Trebuchet MS"/>
                <a:cs typeface="Trebuchet MS"/>
              </a:rPr>
              <a:t>the basis </a:t>
            </a:r>
            <a:r>
              <a:rPr sz="2200" dirty="0">
                <a:latin typeface="Trebuchet MS"/>
                <a:cs typeface="Trebuchet MS"/>
              </a:rPr>
              <a:t>of  </a:t>
            </a:r>
            <a:r>
              <a:rPr sz="2200" spc="-5" dirty="0">
                <a:latin typeface="Trebuchet MS"/>
                <a:cs typeface="Trebuchet MS"/>
              </a:rPr>
              <a:t>Null Hypothesis. </a:t>
            </a:r>
            <a:r>
              <a:rPr sz="2200" spc="-60" dirty="0">
                <a:latin typeface="Trebuchet MS"/>
                <a:cs typeface="Trebuchet MS"/>
              </a:rPr>
              <a:t>We </a:t>
            </a:r>
            <a:r>
              <a:rPr sz="2200" spc="-5" dirty="0">
                <a:latin typeface="Trebuchet MS"/>
                <a:cs typeface="Trebuchet MS"/>
              </a:rPr>
              <a:t>always keep Alternative </a:t>
            </a:r>
            <a:r>
              <a:rPr sz="2200" spc="-5" dirty="0" smtClean="0">
                <a:latin typeface="Trebuchet MS"/>
                <a:cs typeface="Trebuchet MS"/>
              </a:rPr>
              <a:t>Hypothesis </a:t>
            </a:r>
            <a:r>
              <a:rPr sz="2200" spc="-5" dirty="0">
                <a:latin typeface="Trebuchet MS"/>
                <a:cs typeface="Trebuchet MS"/>
              </a:rPr>
              <a:t>in</a:t>
            </a:r>
            <a:r>
              <a:rPr sz="2200" spc="-15" dirty="0">
                <a:latin typeface="Trebuchet MS"/>
                <a:cs typeface="Trebuchet MS"/>
              </a:rPr>
              <a:t> </a:t>
            </a:r>
            <a:r>
              <a:rPr sz="2200" dirty="0">
                <a:latin typeface="Trebuchet MS"/>
                <a:cs typeface="Trebuchet MS"/>
              </a:rPr>
              <a:t>mind.</a:t>
            </a:r>
          </a:p>
          <a:p>
            <a:pPr marL="457200" indent="-457200">
              <a:lnSpc>
                <a:spcPct val="100000"/>
              </a:lnSpc>
              <a:spcBef>
                <a:spcPts val="10"/>
              </a:spcBef>
              <a:buFont typeface="Wingdings" pitchFamily="2" charset="2"/>
              <a:buChar char="Ø"/>
            </a:pPr>
            <a:endParaRPr sz="2200" dirty="0">
              <a:latin typeface="Times New Roman"/>
              <a:cs typeface="Times New Roman"/>
            </a:endParaRPr>
          </a:p>
          <a:p>
            <a:pPr marL="457200" marR="44450" indent="-457200">
              <a:lnSpc>
                <a:spcPct val="100000"/>
              </a:lnSpc>
              <a:spcBef>
                <a:spcPts val="5"/>
              </a:spcBef>
              <a:buFont typeface="Wingdings" pitchFamily="2" charset="2"/>
              <a:buChar char="Ø"/>
            </a:pPr>
            <a:r>
              <a:rPr sz="2200" dirty="0">
                <a:latin typeface="Trebuchet MS"/>
                <a:cs typeface="Trebuchet MS"/>
              </a:rPr>
              <a:t>The </a:t>
            </a:r>
            <a:r>
              <a:rPr sz="2200" spc="-5" dirty="0">
                <a:latin typeface="Trebuchet MS"/>
                <a:cs typeface="Trebuchet MS"/>
              </a:rPr>
              <a:t>Null Hypothesis </a:t>
            </a:r>
            <a:r>
              <a:rPr sz="2200" dirty="0">
                <a:latin typeface="Trebuchet MS"/>
                <a:cs typeface="Trebuchet MS"/>
              </a:rPr>
              <a:t>and </a:t>
            </a:r>
            <a:r>
              <a:rPr sz="2200" spc="-5" dirty="0">
                <a:latin typeface="Trebuchet MS"/>
                <a:cs typeface="Trebuchet MS"/>
              </a:rPr>
              <a:t>the Alternative </a:t>
            </a:r>
            <a:r>
              <a:rPr sz="2200" spc="-5" dirty="0" smtClean="0">
                <a:latin typeface="Trebuchet MS"/>
                <a:cs typeface="Trebuchet MS"/>
              </a:rPr>
              <a:t>Hypothesis </a:t>
            </a:r>
            <a:r>
              <a:rPr sz="2200" spc="-5" dirty="0">
                <a:latin typeface="Trebuchet MS"/>
                <a:cs typeface="Trebuchet MS"/>
              </a:rPr>
              <a:t>are chosen before </a:t>
            </a:r>
            <a:r>
              <a:rPr sz="2200" dirty="0">
                <a:latin typeface="Trebuchet MS"/>
                <a:cs typeface="Trebuchet MS"/>
              </a:rPr>
              <a:t>the sample </a:t>
            </a:r>
            <a:r>
              <a:rPr sz="2200" spc="-5" dirty="0">
                <a:latin typeface="Trebuchet MS"/>
                <a:cs typeface="Trebuchet MS"/>
              </a:rPr>
              <a:t>is</a:t>
            </a:r>
            <a:r>
              <a:rPr sz="2200" spc="-60" dirty="0">
                <a:latin typeface="Trebuchet MS"/>
                <a:cs typeface="Trebuchet MS"/>
              </a:rPr>
              <a:t> </a:t>
            </a:r>
            <a:r>
              <a:rPr sz="2200" spc="-5" dirty="0">
                <a:latin typeface="Trebuchet MS"/>
                <a:cs typeface="Trebuchet MS"/>
              </a:rPr>
              <a:t>drawn.</a:t>
            </a:r>
            <a:endParaRPr sz="2200" dirty="0">
              <a:latin typeface="Trebuchet MS"/>
              <a:cs typeface="Trebuchet MS"/>
            </a:endParaRPr>
          </a:p>
        </p:txBody>
      </p:sp>
      <p:sp>
        <p:nvSpPr>
          <p:cNvPr id="19" name="TextBox 18"/>
          <p:cNvSpPr txBox="1"/>
          <p:nvPr/>
        </p:nvSpPr>
        <p:spPr>
          <a:xfrm>
            <a:off x="685800" y="304800"/>
            <a:ext cx="7696200" cy="738664"/>
          </a:xfrm>
          <a:prstGeom prst="rect">
            <a:avLst/>
          </a:prstGeom>
          <a:noFill/>
        </p:spPr>
        <p:txBody>
          <a:bodyPr wrap="square" rtlCol="0">
            <a:spAutoFit/>
          </a:bodyPr>
          <a:lstStyle/>
          <a:p>
            <a:pPr algn="ctr"/>
            <a:r>
              <a:rPr lang="en-IN" sz="4200" dirty="0" smtClean="0">
                <a:solidFill>
                  <a:srgbClr val="0070C0"/>
                </a:solidFill>
              </a:rPr>
              <a:t>Hypothesis and it’s Testing</a:t>
            </a:r>
            <a:endParaRPr lang="en-IN" sz="4200" dirty="0">
              <a:solidFill>
                <a:srgbClr val="0070C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2057400"/>
            <a:ext cx="1357488" cy="584775"/>
          </a:xfrm>
          <a:prstGeom prst="rect">
            <a:avLst/>
          </a:prstGeom>
        </p:spPr>
        <p:txBody>
          <a:bodyPr wrap="none">
            <a:spAutoFit/>
          </a:bodyPr>
          <a:lstStyle/>
          <a:p>
            <a:r>
              <a:rPr lang="en-IN" sz="3200" dirty="0" smtClean="0">
                <a:solidFill>
                  <a:schemeClr val="accent6">
                    <a:lumMod val="50000"/>
                  </a:schemeClr>
                </a:solidFill>
              </a:rPr>
              <a:t>Thanks</a:t>
            </a:r>
            <a:endParaRPr lang="en-IN" sz="3200" dirty="0">
              <a:solidFill>
                <a:schemeClr val="accent6">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219200"/>
            <a:ext cx="8157845" cy="5352747"/>
          </a:xfrm>
          <a:prstGeom prst="rect">
            <a:avLst/>
          </a:prstGeom>
        </p:spPr>
        <p:txBody>
          <a:bodyPr vert="horz" wrap="square" lIns="0" tIns="88900" rIns="0" bIns="0" rtlCol="0">
            <a:spAutoFit/>
          </a:bodyPr>
          <a:lstStyle/>
          <a:p>
            <a:pPr marL="622300" indent="-609600">
              <a:lnSpc>
                <a:spcPct val="150000"/>
              </a:lnSpc>
              <a:spcBef>
                <a:spcPts val="700"/>
              </a:spcBef>
              <a:buClr>
                <a:srgbClr val="FF0000"/>
              </a:buClr>
              <a:buSzPct val="73076"/>
              <a:buAutoNum type="arabicPeriod"/>
              <a:tabLst>
                <a:tab pos="621665" algn="l"/>
                <a:tab pos="622300" algn="l"/>
              </a:tabLst>
            </a:pPr>
            <a:r>
              <a:rPr sz="2600" spc="-5" dirty="0">
                <a:latin typeface="Trebuchet MS"/>
                <a:cs typeface="Trebuchet MS"/>
              </a:rPr>
              <a:t>Hypothesis </a:t>
            </a:r>
            <a:r>
              <a:rPr sz="2600" dirty="0">
                <a:latin typeface="Trebuchet MS"/>
                <a:cs typeface="Trebuchet MS"/>
              </a:rPr>
              <a:t>should be </a:t>
            </a:r>
            <a:r>
              <a:rPr sz="2600" spc="-5" dirty="0">
                <a:latin typeface="Trebuchet MS"/>
                <a:cs typeface="Trebuchet MS"/>
              </a:rPr>
              <a:t>clear </a:t>
            </a:r>
            <a:r>
              <a:rPr sz="2600" dirty="0">
                <a:latin typeface="Trebuchet MS"/>
                <a:cs typeface="Trebuchet MS"/>
              </a:rPr>
              <a:t>and</a:t>
            </a:r>
            <a:r>
              <a:rPr sz="2600" spc="-30" dirty="0">
                <a:latin typeface="Trebuchet MS"/>
                <a:cs typeface="Trebuchet MS"/>
              </a:rPr>
              <a:t> </a:t>
            </a:r>
            <a:r>
              <a:rPr sz="2600" spc="-5" dirty="0">
                <a:latin typeface="Trebuchet MS"/>
                <a:cs typeface="Trebuchet MS"/>
              </a:rPr>
              <a:t>precise.</a:t>
            </a:r>
            <a:endParaRPr sz="2600" dirty="0">
              <a:latin typeface="Trebuchet MS"/>
              <a:cs typeface="Trebuchet MS"/>
            </a:endParaRPr>
          </a:p>
          <a:p>
            <a:pPr marL="622300" indent="-609600">
              <a:lnSpc>
                <a:spcPct val="150000"/>
              </a:lnSpc>
              <a:spcBef>
                <a:spcPts val="605"/>
              </a:spcBef>
              <a:buClr>
                <a:srgbClr val="FF0000"/>
              </a:buClr>
              <a:buSzPct val="73076"/>
              <a:buAutoNum type="arabicPeriod"/>
              <a:tabLst>
                <a:tab pos="621665" algn="l"/>
                <a:tab pos="622300" algn="l"/>
              </a:tabLst>
            </a:pPr>
            <a:r>
              <a:rPr sz="2600" dirty="0">
                <a:latin typeface="Trebuchet MS"/>
                <a:cs typeface="Trebuchet MS"/>
              </a:rPr>
              <a:t>Hypothesis should </a:t>
            </a:r>
            <a:r>
              <a:rPr sz="2600" spc="-5" dirty="0">
                <a:latin typeface="Trebuchet MS"/>
                <a:cs typeface="Trebuchet MS"/>
              </a:rPr>
              <a:t>be capable </a:t>
            </a:r>
            <a:r>
              <a:rPr sz="2600" dirty="0">
                <a:latin typeface="Trebuchet MS"/>
                <a:cs typeface="Trebuchet MS"/>
              </a:rPr>
              <a:t>of being</a:t>
            </a:r>
            <a:r>
              <a:rPr sz="2600" spc="-60" dirty="0">
                <a:latin typeface="Trebuchet MS"/>
                <a:cs typeface="Trebuchet MS"/>
              </a:rPr>
              <a:t> </a:t>
            </a:r>
            <a:r>
              <a:rPr sz="2600" spc="-5" dirty="0">
                <a:latin typeface="Trebuchet MS"/>
                <a:cs typeface="Trebuchet MS"/>
              </a:rPr>
              <a:t>tested.</a:t>
            </a:r>
            <a:endParaRPr sz="2600" dirty="0">
              <a:latin typeface="Trebuchet MS"/>
              <a:cs typeface="Trebuchet MS"/>
            </a:endParaRPr>
          </a:p>
          <a:p>
            <a:pPr marL="622300" indent="-609600">
              <a:lnSpc>
                <a:spcPct val="150000"/>
              </a:lnSpc>
              <a:spcBef>
                <a:spcPts val="600"/>
              </a:spcBef>
              <a:buClr>
                <a:srgbClr val="FF0000"/>
              </a:buClr>
              <a:buSzPct val="73076"/>
              <a:buAutoNum type="arabicPeriod"/>
              <a:tabLst>
                <a:tab pos="621665" algn="l"/>
                <a:tab pos="622300" algn="l"/>
              </a:tabLst>
            </a:pPr>
            <a:r>
              <a:rPr sz="2600" spc="-5" dirty="0">
                <a:latin typeface="Trebuchet MS"/>
                <a:cs typeface="Trebuchet MS"/>
              </a:rPr>
              <a:t>It </a:t>
            </a:r>
            <a:r>
              <a:rPr sz="2600" dirty="0">
                <a:latin typeface="Trebuchet MS"/>
                <a:cs typeface="Trebuchet MS"/>
              </a:rPr>
              <a:t>should state relationship </a:t>
            </a:r>
            <a:r>
              <a:rPr sz="2600" spc="-5" dirty="0">
                <a:latin typeface="Trebuchet MS"/>
                <a:cs typeface="Trebuchet MS"/>
              </a:rPr>
              <a:t>between</a:t>
            </a:r>
            <a:r>
              <a:rPr sz="2600" spc="-70" dirty="0">
                <a:latin typeface="Trebuchet MS"/>
                <a:cs typeface="Trebuchet MS"/>
              </a:rPr>
              <a:t> </a:t>
            </a:r>
            <a:r>
              <a:rPr sz="2600" dirty="0">
                <a:latin typeface="Trebuchet MS"/>
                <a:cs typeface="Trebuchet MS"/>
              </a:rPr>
              <a:t>variables.</a:t>
            </a:r>
          </a:p>
          <a:p>
            <a:pPr marL="622300" indent="-609600">
              <a:lnSpc>
                <a:spcPct val="150000"/>
              </a:lnSpc>
              <a:spcBef>
                <a:spcPts val="600"/>
              </a:spcBef>
              <a:buClr>
                <a:srgbClr val="FF0000"/>
              </a:buClr>
              <a:buSzPct val="73076"/>
              <a:buAutoNum type="arabicPeriod"/>
              <a:tabLst>
                <a:tab pos="621665" algn="l"/>
                <a:tab pos="622300" algn="l"/>
              </a:tabLst>
            </a:pPr>
            <a:r>
              <a:rPr sz="2600" spc="-5" dirty="0">
                <a:latin typeface="Trebuchet MS"/>
                <a:cs typeface="Trebuchet MS"/>
              </a:rPr>
              <a:t>It must </a:t>
            </a:r>
            <a:r>
              <a:rPr sz="2600" dirty="0">
                <a:latin typeface="Trebuchet MS"/>
                <a:cs typeface="Trebuchet MS"/>
              </a:rPr>
              <a:t>be</a:t>
            </a:r>
            <a:r>
              <a:rPr sz="2600" spc="-10" dirty="0">
                <a:latin typeface="Trebuchet MS"/>
                <a:cs typeface="Trebuchet MS"/>
              </a:rPr>
              <a:t> </a:t>
            </a:r>
            <a:r>
              <a:rPr sz="2600" spc="-5" dirty="0">
                <a:latin typeface="Trebuchet MS"/>
                <a:cs typeface="Trebuchet MS"/>
              </a:rPr>
              <a:t>specific.</a:t>
            </a:r>
            <a:endParaRPr sz="2600" dirty="0">
              <a:latin typeface="Trebuchet MS"/>
              <a:cs typeface="Trebuchet MS"/>
            </a:endParaRPr>
          </a:p>
          <a:p>
            <a:pPr marL="622300" indent="-609600">
              <a:lnSpc>
                <a:spcPct val="150000"/>
              </a:lnSpc>
              <a:spcBef>
                <a:spcPts val="600"/>
              </a:spcBef>
              <a:buClr>
                <a:srgbClr val="FF0000"/>
              </a:buClr>
              <a:buSzPct val="73076"/>
              <a:buAutoNum type="arabicPeriod"/>
              <a:tabLst>
                <a:tab pos="621665" algn="l"/>
                <a:tab pos="622300" algn="l"/>
              </a:tabLst>
            </a:pPr>
            <a:r>
              <a:rPr sz="2600" spc="-5" dirty="0">
                <a:latin typeface="Trebuchet MS"/>
                <a:cs typeface="Trebuchet MS"/>
              </a:rPr>
              <a:t>It </a:t>
            </a:r>
            <a:r>
              <a:rPr sz="2600" dirty="0">
                <a:latin typeface="Trebuchet MS"/>
                <a:cs typeface="Trebuchet MS"/>
              </a:rPr>
              <a:t>should </a:t>
            </a:r>
            <a:r>
              <a:rPr sz="2600" spc="-5" dirty="0">
                <a:latin typeface="Trebuchet MS"/>
                <a:cs typeface="Trebuchet MS"/>
              </a:rPr>
              <a:t>be </a:t>
            </a:r>
            <a:r>
              <a:rPr sz="2600" dirty="0">
                <a:latin typeface="Trebuchet MS"/>
                <a:cs typeface="Trebuchet MS"/>
              </a:rPr>
              <a:t>stated </a:t>
            </a:r>
            <a:r>
              <a:rPr sz="2600" spc="-5" dirty="0">
                <a:latin typeface="Trebuchet MS"/>
                <a:cs typeface="Trebuchet MS"/>
              </a:rPr>
              <a:t>as </a:t>
            </a:r>
            <a:r>
              <a:rPr sz="2600" dirty="0">
                <a:latin typeface="Trebuchet MS"/>
                <a:cs typeface="Trebuchet MS"/>
              </a:rPr>
              <a:t>simple </a:t>
            </a:r>
            <a:r>
              <a:rPr sz="2600" spc="-5" dirty="0">
                <a:latin typeface="Trebuchet MS"/>
                <a:cs typeface="Trebuchet MS"/>
              </a:rPr>
              <a:t>as</a:t>
            </a:r>
            <a:r>
              <a:rPr sz="2600" spc="-35" dirty="0">
                <a:latin typeface="Trebuchet MS"/>
                <a:cs typeface="Trebuchet MS"/>
              </a:rPr>
              <a:t> </a:t>
            </a:r>
            <a:r>
              <a:rPr sz="2600" spc="-5" dirty="0">
                <a:latin typeface="Trebuchet MS"/>
                <a:cs typeface="Trebuchet MS"/>
              </a:rPr>
              <a:t>possible.</a:t>
            </a:r>
            <a:endParaRPr sz="2600" dirty="0">
              <a:latin typeface="Trebuchet MS"/>
              <a:cs typeface="Trebuchet MS"/>
            </a:endParaRPr>
          </a:p>
          <a:p>
            <a:pPr marL="622300" marR="812800" indent="-609600">
              <a:lnSpc>
                <a:spcPct val="150000"/>
              </a:lnSpc>
              <a:spcBef>
                <a:spcPts val="600"/>
              </a:spcBef>
              <a:buClr>
                <a:srgbClr val="FF0000"/>
              </a:buClr>
              <a:buSzPct val="73076"/>
              <a:buAutoNum type="arabicPeriod"/>
              <a:tabLst>
                <a:tab pos="621665" algn="l"/>
                <a:tab pos="622300" algn="l"/>
              </a:tabLst>
            </a:pPr>
            <a:r>
              <a:rPr sz="2600" spc="-5" dirty="0">
                <a:latin typeface="Trebuchet MS"/>
                <a:cs typeface="Trebuchet MS"/>
              </a:rPr>
              <a:t>It </a:t>
            </a:r>
            <a:r>
              <a:rPr sz="2600" dirty="0">
                <a:latin typeface="Trebuchet MS"/>
                <a:cs typeface="Trebuchet MS"/>
              </a:rPr>
              <a:t>should </a:t>
            </a:r>
            <a:r>
              <a:rPr sz="2600" spc="-5" dirty="0">
                <a:latin typeface="Trebuchet MS"/>
                <a:cs typeface="Trebuchet MS"/>
              </a:rPr>
              <a:t>be amenable to testing within </a:t>
            </a:r>
            <a:r>
              <a:rPr sz="2600" dirty="0">
                <a:latin typeface="Trebuchet MS"/>
                <a:cs typeface="Trebuchet MS"/>
              </a:rPr>
              <a:t>a  reasonable</a:t>
            </a:r>
            <a:r>
              <a:rPr sz="2600" spc="-25" dirty="0">
                <a:latin typeface="Trebuchet MS"/>
                <a:cs typeface="Trebuchet MS"/>
              </a:rPr>
              <a:t> </a:t>
            </a:r>
            <a:r>
              <a:rPr sz="2600" spc="-5" dirty="0">
                <a:latin typeface="Trebuchet MS"/>
                <a:cs typeface="Trebuchet MS"/>
              </a:rPr>
              <a:t>time.</a:t>
            </a:r>
            <a:endParaRPr sz="2600" dirty="0">
              <a:latin typeface="Trebuchet MS"/>
              <a:cs typeface="Trebuchet MS"/>
            </a:endParaRPr>
          </a:p>
          <a:p>
            <a:pPr marL="622300" indent="-609600">
              <a:lnSpc>
                <a:spcPct val="150000"/>
              </a:lnSpc>
              <a:spcBef>
                <a:spcPts val="605"/>
              </a:spcBef>
              <a:buClr>
                <a:srgbClr val="FF0000"/>
              </a:buClr>
              <a:buSzPct val="73076"/>
              <a:buAutoNum type="arabicPeriod"/>
              <a:tabLst>
                <a:tab pos="621665" algn="l"/>
                <a:tab pos="622300" algn="l"/>
              </a:tabLst>
            </a:pPr>
            <a:r>
              <a:rPr sz="2600" spc="-5" dirty="0">
                <a:latin typeface="Trebuchet MS"/>
                <a:cs typeface="Trebuchet MS"/>
              </a:rPr>
              <a:t>It </a:t>
            </a:r>
            <a:r>
              <a:rPr sz="2600" dirty="0">
                <a:latin typeface="Trebuchet MS"/>
                <a:cs typeface="Trebuchet MS"/>
              </a:rPr>
              <a:t>should </a:t>
            </a:r>
            <a:r>
              <a:rPr sz="2600" spc="-5" dirty="0">
                <a:latin typeface="Trebuchet MS"/>
                <a:cs typeface="Trebuchet MS"/>
              </a:rPr>
              <a:t>be </a:t>
            </a:r>
            <a:r>
              <a:rPr sz="2600" dirty="0">
                <a:latin typeface="Trebuchet MS"/>
                <a:cs typeface="Trebuchet MS"/>
              </a:rPr>
              <a:t>consistent </a:t>
            </a:r>
            <a:r>
              <a:rPr sz="2600" spc="-5" dirty="0">
                <a:latin typeface="Trebuchet MS"/>
                <a:cs typeface="Trebuchet MS"/>
              </a:rPr>
              <a:t>with known</a:t>
            </a:r>
            <a:r>
              <a:rPr sz="2600" spc="-10" dirty="0">
                <a:latin typeface="Trebuchet MS"/>
                <a:cs typeface="Trebuchet MS"/>
              </a:rPr>
              <a:t> </a:t>
            </a:r>
            <a:r>
              <a:rPr sz="2600" dirty="0">
                <a:latin typeface="Trebuchet MS"/>
                <a:cs typeface="Trebuchet MS"/>
              </a:rPr>
              <a:t>facts.</a:t>
            </a:r>
          </a:p>
        </p:txBody>
      </p:sp>
      <p:sp>
        <p:nvSpPr>
          <p:cNvPr id="4" name="object 4"/>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6</a:t>
            </a:fld>
            <a:endParaRPr dirty="0"/>
          </a:p>
        </p:txBody>
      </p:sp>
      <p:sp>
        <p:nvSpPr>
          <p:cNvPr id="5" name="TextBox 4"/>
          <p:cNvSpPr txBox="1"/>
          <p:nvPr/>
        </p:nvSpPr>
        <p:spPr>
          <a:xfrm>
            <a:off x="685800" y="304800"/>
            <a:ext cx="7696200" cy="738664"/>
          </a:xfrm>
          <a:prstGeom prst="rect">
            <a:avLst/>
          </a:prstGeom>
          <a:noFill/>
        </p:spPr>
        <p:txBody>
          <a:bodyPr wrap="square" rtlCol="0">
            <a:spAutoFit/>
          </a:bodyPr>
          <a:lstStyle/>
          <a:p>
            <a:pPr algn="ctr"/>
            <a:r>
              <a:rPr lang="en-IN" sz="4200" dirty="0" smtClean="0">
                <a:solidFill>
                  <a:srgbClr val="0070C0"/>
                </a:solidFill>
              </a:rPr>
              <a:t>Characteristics of Hypothesis</a:t>
            </a:r>
            <a:endParaRPr lang="en-IN" sz="4200"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862330" y="1497330"/>
            <a:ext cx="7748270" cy="4141470"/>
          </a:xfrm>
          <a:prstGeom prst="rect">
            <a:avLst/>
          </a:prstGeom>
        </p:spPr>
        <p:txBody>
          <a:bodyPr vert="horz" wrap="square" lIns="0" tIns="53975" rIns="0" bIns="0" rtlCol="0">
            <a:spAutoFit/>
          </a:bodyPr>
          <a:lstStyle/>
          <a:p>
            <a:pPr marL="12700" marR="1217295">
              <a:lnSpc>
                <a:spcPts val="2590"/>
              </a:lnSpc>
              <a:spcBef>
                <a:spcPts val="425"/>
              </a:spcBef>
            </a:pPr>
            <a:r>
              <a:rPr sz="2400" dirty="0">
                <a:latin typeface="Trebuchet MS"/>
                <a:cs typeface="Trebuchet MS"/>
              </a:rPr>
              <a:t>There </a:t>
            </a:r>
            <a:r>
              <a:rPr sz="2400" spc="-5" dirty="0">
                <a:latin typeface="Trebuchet MS"/>
                <a:cs typeface="Trebuchet MS"/>
              </a:rPr>
              <a:t>is no difference between the operational  procedures </a:t>
            </a:r>
            <a:r>
              <a:rPr sz="2400" dirty="0">
                <a:latin typeface="Trebuchet MS"/>
                <a:cs typeface="Trebuchet MS"/>
              </a:rPr>
              <a:t>of </a:t>
            </a:r>
            <a:r>
              <a:rPr sz="2400" spc="-5" dirty="0">
                <a:latin typeface="Trebuchet MS"/>
                <a:cs typeface="Trebuchet MS"/>
              </a:rPr>
              <a:t>open prostatectomy and</a:t>
            </a:r>
            <a:r>
              <a:rPr sz="2400" spc="-10" dirty="0">
                <a:latin typeface="Trebuchet MS"/>
                <a:cs typeface="Trebuchet MS"/>
              </a:rPr>
              <a:t> </a:t>
            </a:r>
            <a:r>
              <a:rPr sz="2400" spc="-90" dirty="0">
                <a:latin typeface="Trebuchet MS"/>
                <a:cs typeface="Trebuchet MS"/>
              </a:rPr>
              <a:t>TURP.</a:t>
            </a:r>
            <a:endParaRPr sz="2400" dirty="0">
              <a:latin typeface="Trebuchet MS"/>
              <a:cs typeface="Trebuchet MS"/>
            </a:endParaRPr>
          </a:p>
          <a:p>
            <a:pPr>
              <a:lnSpc>
                <a:spcPct val="100000"/>
              </a:lnSpc>
              <a:spcBef>
                <a:spcPts val="5"/>
              </a:spcBef>
            </a:pPr>
            <a:endParaRPr sz="3300" dirty="0">
              <a:latin typeface="Times New Roman"/>
              <a:cs typeface="Times New Roman"/>
            </a:endParaRPr>
          </a:p>
          <a:p>
            <a:pPr marL="12700" marR="662940">
              <a:lnSpc>
                <a:spcPts val="2590"/>
              </a:lnSpc>
            </a:pPr>
            <a:r>
              <a:rPr sz="2400" dirty="0">
                <a:latin typeface="Trebuchet MS"/>
                <a:cs typeface="Trebuchet MS"/>
              </a:rPr>
              <a:t>There </a:t>
            </a:r>
            <a:r>
              <a:rPr sz="2400" spc="-5" dirty="0">
                <a:latin typeface="Trebuchet MS"/>
                <a:cs typeface="Trebuchet MS"/>
              </a:rPr>
              <a:t>is no difference between open operation and  </a:t>
            </a:r>
            <a:r>
              <a:rPr sz="2400" spc="-10" dirty="0">
                <a:latin typeface="Trebuchet MS"/>
                <a:cs typeface="Trebuchet MS"/>
              </a:rPr>
              <a:t>transsphenoidal</a:t>
            </a:r>
            <a:r>
              <a:rPr sz="2400" spc="60" dirty="0">
                <a:latin typeface="Trebuchet MS"/>
                <a:cs typeface="Trebuchet MS"/>
              </a:rPr>
              <a:t> </a:t>
            </a:r>
            <a:r>
              <a:rPr sz="2400" spc="-5" dirty="0">
                <a:latin typeface="Trebuchet MS"/>
                <a:cs typeface="Trebuchet MS"/>
              </a:rPr>
              <a:t>approach.</a:t>
            </a:r>
            <a:endParaRPr sz="2400" dirty="0">
              <a:latin typeface="Trebuchet MS"/>
              <a:cs typeface="Trebuchet MS"/>
            </a:endParaRPr>
          </a:p>
          <a:p>
            <a:pPr>
              <a:lnSpc>
                <a:spcPct val="100000"/>
              </a:lnSpc>
            </a:pPr>
            <a:endParaRPr sz="3300" dirty="0">
              <a:latin typeface="Times New Roman"/>
              <a:cs typeface="Times New Roman"/>
            </a:endParaRPr>
          </a:p>
          <a:p>
            <a:pPr marL="12700" marR="857885">
              <a:lnSpc>
                <a:spcPts val="2590"/>
              </a:lnSpc>
              <a:spcBef>
                <a:spcPts val="5"/>
              </a:spcBef>
            </a:pPr>
            <a:r>
              <a:rPr sz="2400" dirty="0">
                <a:latin typeface="Trebuchet MS"/>
                <a:cs typeface="Trebuchet MS"/>
              </a:rPr>
              <a:t>There </a:t>
            </a:r>
            <a:r>
              <a:rPr sz="2400" spc="-5" dirty="0">
                <a:latin typeface="Trebuchet MS"/>
                <a:cs typeface="Trebuchet MS"/>
              </a:rPr>
              <a:t>is no difference in the incidence </a:t>
            </a:r>
            <a:r>
              <a:rPr sz="2400" dirty="0">
                <a:latin typeface="Trebuchet MS"/>
                <a:cs typeface="Trebuchet MS"/>
              </a:rPr>
              <a:t>of </a:t>
            </a:r>
            <a:r>
              <a:rPr sz="2400" spc="-5" dirty="0">
                <a:latin typeface="Trebuchet MS"/>
                <a:cs typeface="Trebuchet MS"/>
              </a:rPr>
              <a:t>measles  between </a:t>
            </a:r>
            <a:r>
              <a:rPr sz="2400" dirty="0">
                <a:latin typeface="Trebuchet MS"/>
                <a:cs typeface="Trebuchet MS"/>
              </a:rPr>
              <a:t>vaccinated </a:t>
            </a:r>
            <a:r>
              <a:rPr sz="2400" spc="-5" dirty="0">
                <a:latin typeface="Trebuchet MS"/>
                <a:cs typeface="Trebuchet MS"/>
              </a:rPr>
              <a:t>and non-vaccinated</a:t>
            </a:r>
            <a:r>
              <a:rPr sz="2400" spc="55" dirty="0">
                <a:latin typeface="Trebuchet MS"/>
                <a:cs typeface="Trebuchet MS"/>
              </a:rPr>
              <a:t> </a:t>
            </a:r>
            <a:r>
              <a:rPr sz="2400" spc="-5" dirty="0">
                <a:latin typeface="Trebuchet MS"/>
                <a:cs typeface="Trebuchet MS"/>
              </a:rPr>
              <a:t>children.</a:t>
            </a:r>
            <a:endParaRPr sz="2400" dirty="0">
              <a:latin typeface="Trebuchet MS"/>
              <a:cs typeface="Trebuchet MS"/>
            </a:endParaRPr>
          </a:p>
          <a:p>
            <a:pPr>
              <a:lnSpc>
                <a:spcPct val="100000"/>
              </a:lnSpc>
            </a:pPr>
            <a:endParaRPr sz="3300" dirty="0">
              <a:latin typeface="Times New Roman"/>
              <a:cs typeface="Times New Roman"/>
            </a:endParaRPr>
          </a:p>
          <a:p>
            <a:pPr marL="12700" marR="5080">
              <a:lnSpc>
                <a:spcPts val="2590"/>
              </a:lnSpc>
              <a:tabLst>
                <a:tab pos="945515" algn="l"/>
              </a:tabLst>
            </a:pPr>
            <a:r>
              <a:rPr sz="2400" spc="-5" dirty="0">
                <a:latin typeface="Trebuchet MS"/>
                <a:cs typeface="Trebuchet MS"/>
              </a:rPr>
              <a:t>Drugs	</a:t>
            </a:r>
            <a:r>
              <a:rPr sz="2400" spc="-10" dirty="0">
                <a:latin typeface="Trebuchet MS"/>
                <a:cs typeface="Trebuchet MS"/>
              </a:rPr>
              <a:t>chloramphenicol </a:t>
            </a:r>
            <a:r>
              <a:rPr sz="2400" spc="-5" dirty="0">
                <a:latin typeface="Trebuchet MS"/>
                <a:cs typeface="Trebuchet MS"/>
              </a:rPr>
              <a:t>is as good as drug cotrimoxazole  in treating enteric</a:t>
            </a:r>
            <a:r>
              <a:rPr sz="2400" spc="50" dirty="0">
                <a:latin typeface="Trebuchet MS"/>
                <a:cs typeface="Trebuchet MS"/>
              </a:rPr>
              <a:t> </a:t>
            </a:r>
            <a:r>
              <a:rPr sz="2400" spc="-55" dirty="0">
                <a:latin typeface="Trebuchet MS"/>
                <a:cs typeface="Trebuchet MS"/>
              </a:rPr>
              <a:t>fever.</a:t>
            </a:r>
            <a:endParaRPr sz="2400" dirty="0">
              <a:latin typeface="Trebuchet MS"/>
              <a:cs typeface="Trebuchet MS"/>
            </a:endParaRPr>
          </a:p>
        </p:txBody>
      </p:sp>
      <p:sp>
        <p:nvSpPr>
          <p:cNvPr id="9" name="object 9"/>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7</a:t>
            </a:fld>
            <a:endParaRPr dirty="0"/>
          </a:p>
        </p:txBody>
      </p:sp>
      <p:sp>
        <p:nvSpPr>
          <p:cNvPr id="10" name="TextBox 9"/>
          <p:cNvSpPr txBox="1"/>
          <p:nvPr/>
        </p:nvSpPr>
        <p:spPr>
          <a:xfrm>
            <a:off x="685800" y="304800"/>
            <a:ext cx="7696200" cy="738664"/>
          </a:xfrm>
          <a:prstGeom prst="rect">
            <a:avLst/>
          </a:prstGeom>
          <a:noFill/>
        </p:spPr>
        <p:txBody>
          <a:bodyPr wrap="square" rtlCol="0">
            <a:spAutoFit/>
          </a:bodyPr>
          <a:lstStyle/>
          <a:p>
            <a:pPr algn="ctr"/>
            <a:r>
              <a:rPr lang="en-IN" sz="4200" dirty="0" smtClean="0">
                <a:solidFill>
                  <a:srgbClr val="0070C0"/>
                </a:solidFill>
              </a:rPr>
              <a:t>Null Hypothesis</a:t>
            </a:r>
            <a:endParaRPr lang="en-IN" sz="42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600200"/>
            <a:ext cx="7818120" cy="3791423"/>
          </a:xfrm>
          <a:prstGeom prst="rect">
            <a:avLst/>
          </a:prstGeom>
        </p:spPr>
        <p:txBody>
          <a:bodyPr vert="horz" wrap="square" lIns="0" tIns="13335" rIns="0" bIns="0" rtlCol="0">
            <a:spAutoFit/>
          </a:bodyPr>
          <a:lstStyle/>
          <a:p>
            <a:pPr marL="12700" marR="480059" indent="307340">
              <a:lnSpc>
                <a:spcPct val="100000"/>
              </a:lnSpc>
              <a:spcBef>
                <a:spcPts val="105"/>
              </a:spcBef>
            </a:pPr>
            <a:r>
              <a:rPr sz="2600" dirty="0">
                <a:latin typeface="Trebuchet MS"/>
                <a:cs typeface="Trebuchet MS"/>
              </a:rPr>
              <a:t>Alternative </a:t>
            </a:r>
            <a:r>
              <a:rPr sz="2600" spc="-5" dirty="0">
                <a:latin typeface="Trebuchet MS"/>
                <a:cs typeface="Trebuchet MS"/>
              </a:rPr>
              <a:t>Hypothesis </a:t>
            </a:r>
            <a:r>
              <a:rPr sz="2600" dirty="0">
                <a:latin typeface="Trebuchet MS"/>
                <a:cs typeface="Trebuchet MS"/>
              </a:rPr>
              <a:t>of </a:t>
            </a:r>
            <a:r>
              <a:rPr sz="2600" spc="-5" dirty="0">
                <a:latin typeface="Trebuchet MS"/>
                <a:cs typeface="Trebuchet MS"/>
              </a:rPr>
              <a:t>significant difference  </a:t>
            </a:r>
            <a:r>
              <a:rPr sz="2600" dirty="0">
                <a:latin typeface="Trebuchet MS"/>
                <a:cs typeface="Trebuchet MS"/>
              </a:rPr>
              <a:t>states </a:t>
            </a:r>
            <a:r>
              <a:rPr sz="2600" spc="-5" dirty="0">
                <a:latin typeface="Trebuchet MS"/>
                <a:cs typeface="Trebuchet MS"/>
              </a:rPr>
              <a:t>that the </a:t>
            </a:r>
            <a:r>
              <a:rPr sz="2600" dirty="0">
                <a:latin typeface="Trebuchet MS"/>
                <a:cs typeface="Trebuchet MS"/>
              </a:rPr>
              <a:t>sample result </a:t>
            </a:r>
            <a:r>
              <a:rPr sz="2600" spc="-5" dirty="0">
                <a:latin typeface="Trebuchet MS"/>
                <a:cs typeface="Trebuchet MS"/>
              </a:rPr>
              <a:t>is different that is,  greater </a:t>
            </a:r>
            <a:r>
              <a:rPr sz="2600" dirty="0">
                <a:latin typeface="Trebuchet MS"/>
                <a:cs typeface="Trebuchet MS"/>
              </a:rPr>
              <a:t>or smaller </a:t>
            </a:r>
            <a:r>
              <a:rPr sz="2600" spc="-5" dirty="0">
                <a:latin typeface="Trebuchet MS"/>
                <a:cs typeface="Trebuchet MS"/>
              </a:rPr>
              <a:t>than the hypothetical </a:t>
            </a:r>
            <a:r>
              <a:rPr sz="2600" dirty="0">
                <a:latin typeface="Trebuchet MS"/>
                <a:cs typeface="Trebuchet MS"/>
              </a:rPr>
              <a:t>value of  </a:t>
            </a:r>
            <a:r>
              <a:rPr sz="2600" spc="-5" dirty="0">
                <a:latin typeface="Trebuchet MS"/>
                <a:cs typeface="Trebuchet MS"/>
              </a:rPr>
              <a:t>population.</a:t>
            </a:r>
            <a:endParaRPr sz="2600" dirty="0">
              <a:latin typeface="Trebuchet MS"/>
              <a:cs typeface="Trebuchet MS"/>
            </a:endParaRPr>
          </a:p>
          <a:p>
            <a:pPr>
              <a:lnSpc>
                <a:spcPct val="100000"/>
              </a:lnSpc>
              <a:spcBef>
                <a:spcPts val="5"/>
              </a:spcBef>
            </a:pPr>
            <a:endParaRPr sz="3750" dirty="0">
              <a:latin typeface="Times New Roman"/>
              <a:cs typeface="Times New Roman"/>
            </a:endParaRPr>
          </a:p>
          <a:p>
            <a:pPr marL="12700" marR="5080" indent="307340">
              <a:lnSpc>
                <a:spcPct val="100000"/>
              </a:lnSpc>
              <a:spcBef>
                <a:spcPts val="5"/>
              </a:spcBef>
            </a:pPr>
            <a:r>
              <a:rPr sz="2600" dirty="0">
                <a:latin typeface="Trebuchet MS"/>
                <a:cs typeface="Trebuchet MS"/>
              </a:rPr>
              <a:t>A </a:t>
            </a:r>
            <a:r>
              <a:rPr sz="2600" spc="-5" dirty="0">
                <a:latin typeface="Trebuchet MS"/>
                <a:cs typeface="Trebuchet MS"/>
              </a:rPr>
              <a:t>test </a:t>
            </a:r>
            <a:r>
              <a:rPr sz="2600" dirty="0">
                <a:latin typeface="Trebuchet MS"/>
                <a:cs typeface="Trebuchet MS"/>
              </a:rPr>
              <a:t>of significance such as </a:t>
            </a:r>
            <a:r>
              <a:rPr sz="2600" spc="-5" dirty="0">
                <a:solidFill>
                  <a:srgbClr val="FF0000"/>
                </a:solidFill>
                <a:latin typeface="Trebuchet MS"/>
                <a:cs typeface="Trebuchet MS"/>
              </a:rPr>
              <a:t>Z-test, </a:t>
            </a:r>
            <a:r>
              <a:rPr sz="2600" dirty="0">
                <a:solidFill>
                  <a:srgbClr val="FF0000"/>
                </a:solidFill>
                <a:latin typeface="Trebuchet MS"/>
                <a:cs typeface="Trebuchet MS"/>
              </a:rPr>
              <a:t>t-test, </a:t>
            </a:r>
            <a:r>
              <a:rPr sz="2600" spc="-5" dirty="0">
                <a:solidFill>
                  <a:srgbClr val="FF0000"/>
                </a:solidFill>
                <a:latin typeface="Trebuchet MS"/>
                <a:cs typeface="Trebuchet MS"/>
              </a:rPr>
              <a:t>chi-  </a:t>
            </a:r>
            <a:r>
              <a:rPr sz="2600" dirty="0">
                <a:solidFill>
                  <a:srgbClr val="FF0000"/>
                </a:solidFill>
                <a:latin typeface="Trebuchet MS"/>
                <a:cs typeface="Trebuchet MS"/>
              </a:rPr>
              <a:t>square </a:t>
            </a:r>
            <a:r>
              <a:rPr sz="2600" spc="-5" dirty="0">
                <a:solidFill>
                  <a:srgbClr val="FF0000"/>
                </a:solidFill>
                <a:latin typeface="Trebuchet MS"/>
                <a:cs typeface="Trebuchet MS"/>
              </a:rPr>
              <a:t>test</a:t>
            </a:r>
            <a:r>
              <a:rPr sz="2600" spc="-5" dirty="0">
                <a:latin typeface="Trebuchet MS"/>
                <a:cs typeface="Trebuchet MS"/>
              </a:rPr>
              <a:t>, is performed </a:t>
            </a:r>
            <a:r>
              <a:rPr sz="2600" dirty="0">
                <a:latin typeface="Trebuchet MS"/>
                <a:cs typeface="Trebuchet MS"/>
              </a:rPr>
              <a:t>to </a:t>
            </a:r>
            <a:r>
              <a:rPr sz="2600" spc="-5" dirty="0">
                <a:latin typeface="Trebuchet MS"/>
                <a:cs typeface="Trebuchet MS"/>
              </a:rPr>
              <a:t>accept </a:t>
            </a:r>
            <a:r>
              <a:rPr lang="en-IN" sz="2600" spc="-5" dirty="0" smtClean="0">
                <a:latin typeface="Trebuchet MS"/>
                <a:cs typeface="Trebuchet MS"/>
              </a:rPr>
              <a:t>or reject </a:t>
            </a:r>
            <a:r>
              <a:rPr sz="2600" spc="-5" dirty="0" smtClean="0">
                <a:latin typeface="Trebuchet MS"/>
                <a:cs typeface="Trebuchet MS"/>
              </a:rPr>
              <a:t>the Null </a:t>
            </a:r>
            <a:r>
              <a:rPr sz="2600" spc="-5" dirty="0">
                <a:latin typeface="Trebuchet MS"/>
                <a:cs typeface="Trebuchet MS"/>
              </a:rPr>
              <a:t>Hypothesis </a:t>
            </a:r>
            <a:r>
              <a:rPr sz="2600" spc="-5" dirty="0" smtClean="0">
                <a:latin typeface="Trebuchet MS"/>
                <a:cs typeface="Trebuchet MS"/>
              </a:rPr>
              <a:t>and </a:t>
            </a:r>
            <a:r>
              <a:rPr sz="2600" spc="-5" dirty="0">
                <a:latin typeface="Trebuchet MS"/>
                <a:cs typeface="Trebuchet MS"/>
              </a:rPr>
              <a:t>accept the</a:t>
            </a:r>
            <a:r>
              <a:rPr sz="2600" spc="-145" dirty="0">
                <a:latin typeface="Trebuchet MS"/>
                <a:cs typeface="Trebuchet MS"/>
              </a:rPr>
              <a:t> </a:t>
            </a:r>
            <a:r>
              <a:rPr sz="2600" spc="-5" dirty="0">
                <a:latin typeface="Trebuchet MS"/>
                <a:cs typeface="Trebuchet MS"/>
              </a:rPr>
              <a:t>Alternative  Hypothesis.</a:t>
            </a:r>
            <a:endParaRPr sz="2600" dirty="0">
              <a:latin typeface="Trebuchet MS"/>
              <a:cs typeface="Trebuchet MS"/>
            </a:endParaRPr>
          </a:p>
        </p:txBody>
      </p:sp>
      <p:sp>
        <p:nvSpPr>
          <p:cNvPr id="4" name="object 4"/>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8</a:t>
            </a:fld>
            <a:endParaRPr dirty="0"/>
          </a:p>
        </p:txBody>
      </p:sp>
      <p:sp>
        <p:nvSpPr>
          <p:cNvPr id="5" name="TextBox 4"/>
          <p:cNvSpPr txBox="1"/>
          <p:nvPr/>
        </p:nvSpPr>
        <p:spPr>
          <a:xfrm>
            <a:off x="685800" y="304800"/>
            <a:ext cx="7696200" cy="738664"/>
          </a:xfrm>
          <a:prstGeom prst="rect">
            <a:avLst/>
          </a:prstGeom>
          <a:noFill/>
        </p:spPr>
        <p:txBody>
          <a:bodyPr wrap="square" rtlCol="0">
            <a:spAutoFit/>
          </a:bodyPr>
          <a:lstStyle/>
          <a:p>
            <a:pPr algn="ctr"/>
            <a:r>
              <a:rPr lang="en-IN" sz="4200" dirty="0" smtClean="0">
                <a:solidFill>
                  <a:srgbClr val="0070C0"/>
                </a:solidFill>
              </a:rPr>
              <a:t>Alternative Hypothesis</a:t>
            </a:r>
            <a:endParaRPr lang="en-IN" sz="4200"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07339" y="2033397"/>
            <a:ext cx="8608061" cy="3374384"/>
          </a:xfrm>
          <a:prstGeom prst="rect">
            <a:avLst/>
          </a:prstGeom>
        </p:spPr>
        <p:txBody>
          <a:bodyPr vert="horz" wrap="square" lIns="0" tIns="61594" rIns="0" bIns="0" rtlCol="0">
            <a:spAutoFit/>
          </a:bodyPr>
          <a:lstStyle/>
          <a:p>
            <a:pPr marL="287020" marR="231775" indent="-274320">
              <a:lnSpc>
                <a:spcPct val="90000"/>
              </a:lnSpc>
              <a:spcBef>
                <a:spcPts val="484"/>
              </a:spcBef>
              <a:buClr>
                <a:srgbClr val="B03E9A"/>
              </a:buClr>
              <a:buSzPct val="73437"/>
              <a:buFont typeface="Wingdings"/>
              <a:buChar char=""/>
              <a:tabLst>
                <a:tab pos="286385" algn="l"/>
                <a:tab pos="287020" algn="l"/>
              </a:tabLst>
            </a:pPr>
            <a:r>
              <a:rPr sz="3200" dirty="0">
                <a:latin typeface="Trebuchet MS"/>
                <a:cs typeface="Trebuchet MS"/>
              </a:rPr>
              <a:t>The Hypothesis </a:t>
            </a:r>
            <a:r>
              <a:rPr sz="3200" spc="-5" dirty="0" smtClean="0">
                <a:latin typeface="Trebuchet MS"/>
                <a:cs typeface="Trebuchet MS"/>
              </a:rPr>
              <a:t>H</a:t>
            </a:r>
            <a:r>
              <a:rPr lang="en-IN" sz="3200" spc="-5" baseline="-25000" dirty="0" smtClean="0">
                <a:latin typeface="Trebuchet MS"/>
                <a:cs typeface="Trebuchet MS"/>
              </a:rPr>
              <a:t>0</a:t>
            </a:r>
            <a:r>
              <a:rPr sz="3200" spc="-5" dirty="0" smtClean="0">
                <a:latin typeface="Trebuchet MS"/>
                <a:cs typeface="Trebuchet MS"/>
              </a:rPr>
              <a:t> </a:t>
            </a:r>
            <a:r>
              <a:rPr sz="3200" spc="-5" dirty="0">
                <a:latin typeface="Trebuchet MS"/>
                <a:cs typeface="Trebuchet MS"/>
              </a:rPr>
              <a:t>is true </a:t>
            </a:r>
            <a:r>
              <a:rPr sz="3200" dirty="0">
                <a:latin typeface="Trebuchet MS"/>
                <a:cs typeface="Trebuchet MS"/>
              </a:rPr>
              <a:t>- our </a:t>
            </a:r>
            <a:r>
              <a:rPr sz="3200" spc="-5" dirty="0">
                <a:latin typeface="Trebuchet MS"/>
                <a:cs typeface="Trebuchet MS"/>
              </a:rPr>
              <a:t>test  accepts it because the </a:t>
            </a:r>
            <a:r>
              <a:rPr sz="3200" dirty="0">
                <a:latin typeface="Trebuchet MS"/>
                <a:cs typeface="Trebuchet MS"/>
              </a:rPr>
              <a:t>result falls </a:t>
            </a:r>
            <a:r>
              <a:rPr sz="3200" spc="-5" dirty="0">
                <a:latin typeface="Trebuchet MS"/>
                <a:cs typeface="Trebuchet MS"/>
              </a:rPr>
              <a:t>within  the </a:t>
            </a:r>
            <a:r>
              <a:rPr sz="3200" dirty="0">
                <a:latin typeface="Trebuchet MS"/>
                <a:cs typeface="Trebuchet MS"/>
              </a:rPr>
              <a:t>zone of </a:t>
            </a:r>
            <a:r>
              <a:rPr sz="3200" spc="-5" dirty="0">
                <a:latin typeface="Trebuchet MS"/>
                <a:cs typeface="Trebuchet MS"/>
              </a:rPr>
              <a:t>acceptance at </a:t>
            </a:r>
            <a:r>
              <a:rPr sz="3200" dirty="0">
                <a:latin typeface="Trebuchet MS"/>
                <a:cs typeface="Trebuchet MS"/>
              </a:rPr>
              <a:t>5% level of  significance.</a:t>
            </a:r>
          </a:p>
          <a:p>
            <a:pPr>
              <a:lnSpc>
                <a:spcPct val="100000"/>
              </a:lnSpc>
              <a:spcBef>
                <a:spcPts val="50"/>
              </a:spcBef>
              <a:buClr>
                <a:srgbClr val="B03E9A"/>
              </a:buClr>
              <a:buFont typeface="Wingdings"/>
              <a:buChar char=""/>
            </a:pPr>
            <a:endParaRPr sz="4050" dirty="0">
              <a:latin typeface="Times New Roman"/>
              <a:cs typeface="Times New Roman"/>
            </a:endParaRPr>
          </a:p>
          <a:p>
            <a:pPr marL="287020" marR="5080" indent="-274320">
              <a:lnSpc>
                <a:spcPts val="3460"/>
              </a:lnSpc>
              <a:buClr>
                <a:srgbClr val="B03E9A"/>
              </a:buClr>
              <a:buSzPct val="73437"/>
              <a:buFont typeface="Wingdings"/>
              <a:buChar char=""/>
              <a:tabLst>
                <a:tab pos="286385" algn="l"/>
                <a:tab pos="287020" algn="l"/>
              </a:tabLst>
            </a:pPr>
            <a:r>
              <a:rPr sz="3200" dirty="0">
                <a:latin typeface="Trebuchet MS"/>
                <a:cs typeface="Trebuchet MS"/>
              </a:rPr>
              <a:t>The Hypothesis </a:t>
            </a:r>
            <a:r>
              <a:rPr lang="en-IN" sz="3200" spc="-5" dirty="0" smtClean="0">
                <a:latin typeface="Trebuchet MS"/>
                <a:cs typeface="Trebuchet MS"/>
              </a:rPr>
              <a:t>H</a:t>
            </a:r>
            <a:r>
              <a:rPr lang="en-IN" sz="3200" spc="-5" baseline="-25000" dirty="0" smtClean="0">
                <a:latin typeface="Trebuchet MS"/>
                <a:cs typeface="Trebuchet MS"/>
              </a:rPr>
              <a:t>0</a:t>
            </a:r>
            <a:r>
              <a:rPr sz="3200" spc="-5" dirty="0" smtClean="0">
                <a:latin typeface="Trebuchet MS"/>
                <a:cs typeface="Trebuchet MS"/>
              </a:rPr>
              <a:t> </a:t>
            </a:r>
            <a:r>
              <a:rPr sz="3200" spc="-5" dirty="0">
                <a:latin typeface="Trebuchet MS"/>
                <a:cs typeface="Trebuchet MS"/>
              </a:rPr>
              <a:t>is </a:t>
            </a:r>
            <a:r>
              <a:rPr sz="3200" dirty="0">
                <a:latin typeface="Trebuchet MS"/>
                <a:cs typeface="Trebuchet MS"/>
              </a:rPr>
              <a:t>false </a:t>
            </a:r>
            <a:r>
              <a:rPr lang="en-IN" sz="3200" dirty="0" smtClean="0">
                <a:latin typeface="Trebuchet MS"/>
                <a:cs typeface="Trebuchet MS"/>
              </a:rPr>
              <a:t>–</a:t>
            </a:r>
            <a:r>
              <a:rPr sz="3200" dirty="0" smtClean="0">
                <a:latin typeface="Trebuchet MS"/>
                <a:cs typeface="Trebuchet MS"/>
              </a:rPr>
              <a:t> </a:t>
            </a:r>
            <a:r>
              <a:rPr lang="en-IN" sz="3200" dirty="0" smtClean="0">
                <a:latin typeface="Trebuchet MS"/>
                <a:cs typeface="Trebuchet MS"/>
              </a:rPr>
              <a:t>our </a:t>
            </a:r>
            <a:r>
              <a:rPr sz="3200" spc="-5" dirty="0" smtClean="0">
                <a:latin typeface="Trebuchet MS"/>
                <a:cs typeface="Trebuchet MS"/>
              </a:rPr>
              <a:t>test </a:t>
            </a:r>
            <a:r>
              <a:rPr sz="3200" dirty="0">
                <a:latin typeface="Trebuchet MS"/>
                <a:cs typeface="Trebuchet MS"/>
              </a:rPr>
              <a:t>rejects </a:t>
            </a:r>
            <a:r>
              <a:rPr sz="3200" spc="-5" dirty="0" smtClean="0">
                <a:latin typeface="Trebuchet MS"/>
                <a:cs typeface="Trebuchet MS"/>
              </a:rPr>
              <a:t>it </a:t>
            </a:r>
            <a:r>
              <a:rPr sz="3200" spc="-5" dirty="0">
                <a:latin typeface="Trebuchet MS"/>
                <a:cs typeface="Trebuchet MS"/>
              </a:rPr>
              <a:t>because </a:t>
            </a:r>
            <a:r>
              <a:rPr sz="3200" dirty="0">
                <a:latin typeface="Trebuchet MS"/>
                <a:cs typeface="Trebuchet MS"/>
              </a:rPr>
              <a:t>the estimate </a:t>
            </a:r>
            <a:r>
              <a:rPr sz="3200" spc="-5" dirty="0">
                <a:latin typeface="Trebuchet MS"/>
                <a:cs typeface="Trebuchet MS"/>
              </a:rPr>
              <a:t>falls in the area </a:t>
            </a:r>
            <a:r>
              <a:rPr sz="3200" dirty="0">
                <a:latin typeface="Trebuchet MS"/>
                <a:cs typeface="Trebuchet MS"/>
              </a:rPr>
              <a:t>of  </a:t>
            </a:r>
            <a:r>
              <a:rPr sz="3200" spc="-5" dirty="0">
                <a:latin typeface="Trebuchet MS"/>
                <a:cs typeface="Trebuchet MS"/>
              </a:rPr>
              <a:t>rejection.</a:t>
            </a:r>
            <a:endParaRPr sz="3200" dirty="0">
              <a:latin typeface="Trebuchet MS"/>
              <a:cs typeface="Trebuchet MS"/>
            </a:endParaRPr>
          </a:p>
        </p:txBody>
      </p:sp>
      <p:sp>
        <p:nvSpPr>
          <p:cNvPr id="5" name="object 5"/>
          <p:cNvSpPr txBox="1">
            <a:spLocks noGrp="1"/>
          </p:cNvSpPr>
          <p:nvPr>
            <p:ph type="sldNum" sz="quarter" idx="12"/>
          </p:nvPr>
        </p:nvSpPr>
        <p:spPr>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dirty="0"/>
              <a:pPr marL="25400">
                <a:lnSpc>
                  <a:spcPct val="100000"/>
                </a:lnSpc>
                <a:spcBef>
                  <a:spcPts val="35"/>
                </a:spcBef>
              </a:pPr>
              <a:t>9</a:t>
            </a:fld>
            <a:endParaRPr dirty="0"/>
          </a:p>
        </p:txBody>
      </p:sp>
      <p:sp>
        <p:nvSpPr>
          <p:cNvPr id="6" name="TextBox 5"/>
          <p:cNvSpPr txBox="1"/>
          <p:nvPr/>
        </p:nvSpPr>
        <p:spPr>
          <a:xfrm>
            <a:off x="685800" y="304800"/>
            <a:ext cx="7696200" cy="1384995"/>
          </a:xfrm>
          <a:prstGeom prst="rect">
            <a:avLst/>
          </a:prstGeom>
          <a:noFill/>
        </p:spPr>
        <p:txBody>
          <a:bodyPr wrap="square" rtlCol="0">
            <a:spAutoFit/>
          </a:bodyPr>
          <a:lstStyle/>
          <a:p>
            <a:pPr algn="ctr"/>
            <a:r>
              <a:rPr lang="en-IN" sz="4200" dirty="0" smtClean="0">
                <a:solidFill>
                  <a:srgbClr val="0070C0"/>
                </a:solidFill>
              </a:rPr>
              <a:t>Interpreting the Result of Hypothesis</a:t>
            </a:r>
            <a:endParaRPr lang="en-IN" sz="4200"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TotalTime>
  <Words>2231</Words>
  <Application>Microsoft Office PowerPoint</Application>
  <PresentationFormat>On-screen Show (4:3)</PresentationFormat>
  <Paragraphs>325</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Statistical Inference</vt:lpstr>
      <vt:lpstr>Slide 5</vt:lpstr>
      <vt:lpstr>Slide 6</vt:lpstr>
      <vt:lpstr>Slide 7</vt:lpstr>
      <vt:lpstr>Slide 8</vt:lpstr>
      <vt:lpstr>Slide 9</vt:lpstr>
      <vt:lpstr>Slide 10</vt:lpstr>
      <vt:lpstr>Setting a criteria</vt:lpstr>
      <vt:lpstr>Slide 12</vt:lpstr>
      <vt:lpstr>Slide 13</vt:lpstr>
      <vt:lpstr>Slide 14</vt:lpstr>
      <vt:lpstr>Slide 15</vt:lpstr>
      <vt:lpstr>ONE-TAILED TEST</vt:lpstr>
      <vt:lpstr>RIGHT-TAILED TEST</vt:lpstr>
      <vt:lpstr>LEFT-TAILED TESTS</vt:lpstr>
      <vt:lpstr>TWO-TAILED HYPOTHESIS TESTING</vt:lpstr>
      <vt:lpstr>TWO-TAILED HYPOTHESIS  TESTING</vt:lpstr>
      <vt:lpstr>Slide 21</vt:lpstr>
      <vt:lpstr>Parametric Tests</vt:lpstr>
      <vt:lpstr>Slide 23</vt:lpstr>
      <vt:lpstr>Slide 24</vt:lpstr>
      <vt:lpstr>Slide 25</vt:lpstr>
      <vt:lpstr>Slide 26</vt:lpstr>
      <vt:lpstr>Slide 27</vt:lpstr>
      <vt:lpstr>Slide 28</vt:lpstr>
      <vt:lpstr>Slide 29</vt:lpstr>
      <vt:lpstr>z test</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Acer</cp:lastModifiedBy>
  <cp:revision>11</cp:revision>
  <dcterms:created xsi:type="dcterms:W3CDTF">2018-05-23T06:50:59Z</dcterms:created>
  <dcterms:modified xsi:type="dcterms:W3CDTF">2018-05-24T13:49:21Z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2014-10-28T00:00:00Z</vt:filetime>
  </property>
  <property fmtid="{D5CDD505-2E9C-101B-9397-08002B2CF9AE}" pid="3" name="Creator">
    <vt:lpwstr>Microsoft® PowerPoint® 2013</vt:lpwstr>
  </property>
  <property fmtid="{D5CDD505-2E9C-101B-9397-08002B2CF9AE}" pid="4" name="LastSaved">
    <vt:filetime>2018-05-23T00:00:00Z</vt:filetime>
  </property>
</Properties>
</file>